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4" r:id="rId4"/>
    <p:sldId id="259" r:id="rId5"/>
    <p:sldId id="287" r:id="rId6"/>
    <p:sldId id="276" r:id="rId7"/>
    <p:sldId id="261" r:id="rId8"/>
    <p:sldId id="272" r:id="rId9"/>
    <p:sldId id="281" r:id="rId10"/>
    <p:sldId id="269" r:id="rId11"/>
    <p:sldId id="277" r:id="rId12"/>
    <p:sldId id="265" r:id="rId13"/>
    <p:sldId id="271" r:id="rId14"/>
    <p:sldId id="278" r:id="rId15"/>
    <p:sldId id="266" r:id="rId16"/>
    <p:sldId id="267" r:id="rId17"/>
    <p:sldId id="268" r:id="rId18"/>
    <p:sldId id="275"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87780" autoAdjust="0"/>
  </p:normalViewPr>
  <p:slideViewPr>
    <p:cSldViewPr>
      <p:cViewPr>
        <p:scale>
          <a:sx n="75" d="100"/>
          <a:sy n="75" d="100"/>
        </p:scale>
        <p:origin x="-444" y="-72"/>
      </p:cViewPr>
      <p:guideLst>
        <p:guide orient="horz" pos="2160"/>
        <p:guide pos="2880"/>
      </p:guideLst>
    </p:cSldViewPr>
  </p:slideViewPr>
  <p:outlineViewPr>
    <p:cViewPr>
      <p:scale>
        <a:sx n="33" d="100"/>
        <a:sy n="33" d="100"/>
      </p:scale>
      <p:origin x="0" y="114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0D16CE-43AE-4277-B703-337BA67BBE2D}" type="datetimeFigureOut">
              <a:rPr lang="zh-CN" altLang="en-US" smtClean="0"/>
              <a:pPr/>
              <a:t>2015-4-22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84062-9ED3-485D-A709-04A66ADDAA63}" type="slidenum">
              <a:rPr lang="zh-CN" altLang="en-US" smtClean="0"/>
              <a:pPr/>
              <a:t>‹#›</a:t>
            </a:fld>
            <a:endParaRPr lang="zh-CN" altLang="en-US"/>
          </a:p>
        </p:txBody>
      </p:sp>
    </p:spTree>
    <p:extLst>
      <p:ext uri="{BB962C8B-B14F-4D97-AF65-F5344CB8AC3E}">
        <p14:creationId xmlns:p14="http://schemas.microsoft.com/office/powerpoint/2010/main" val="89701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F684062-9ED3-485D-A709-04A66ADDAA63}" type="slidenum">
              <a:rPr lang="zh-CN" altLang="en-US" smtClean="0"/>
              <a:pPr/>
              <a:t>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lasers are</a:t>
            </a:r>
            <a:r>
              <a:rPr lang="en-US" altLang="zh-CN" baseline="0" dirty="0" smtClean="0"/>
              <a:t> used to </a:t>
            </a:r>
            <a:r>
              <a:rPr lang="en-US" altLang="zh-CN" dirty="0" smtClean="0"/>
              <a:t>Detect faraday rotation angle  and electron density. </a:t>
            </a:r>
            <a:r>
              <a:rPr lang="en-US" altLang="zh-CN" dirty="0" smtClean="0"/>
              <a:t>The </a:t>
            </a:r>
            <a:r>
              <a:rPr lang="en-US" altLang="zh-CN" dirty="0" smtClean="0"/>
              <a:t>formic acid lasers operating at 432 micrometer.</a:t>
            </a:r>
            <a:endParaRPr lang="zh-CN" altLang="en-US" dirty="0"/>
          </a:p>
        </p:txBody>
      </p:sp>
      <p:sp>
        <p:nvSpPr>
          <p:cNvPr id="4" name="灯片编号占位符 3"/>
          <p:cNvSpPr>
            <a:spLocks noGrp="1"/>
          </p:cNvSpPr>
          <p:nvPr>
            <p:ph type="sldNum" sz="quarter" idx="10"/>
          </p:nvPr>
        </p:nvSpPr>
        <p:spPr/>
        <p:txBody>
          <a:bodyPr/>
          <a:lstStyle/>
          <a:p>
            <a:fld id="{EF684062-9ED3-485D-A709-04A66ADDAA63}" type="slidenum">
              <a:rPr lang="zh-CN" altLang="en-US" smtClean="0"/>
              <a:pPr/>
              <a:t>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F684062-9ED3-485D-A709-04A66ADDAA63}" type="slidenum">
              <a:rPr lang="zh-CN" altLang="en-US" smtClean="0"/>
              <a:pPr/>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F684062-9ED3-485D-A709-04A66ADDAA63}" type="slidenum">
              <a:rPr lang="zh-CN" altLang="en-US" smtClean="0"/>
              <a:pPr/>
              <a:t>8</a:t>
            </a:fld>
            <a:endParaRPr lang="zh-CN" altLang="en-US"/>
          </a:p>
        </p:txBody>
      </p:sp>
    </p:spTree>
    <p:extLst>
      <p:ext uri="{BB962C8B-B14F-4D97-AF65-F5344CB8AC3E}">
        <p14:creationId xmlns:p14="http://schemas.microsoft.com/office/powerpoint/2010/main" val="3547360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lvl1pPr>
              <a:defRPr sz="4800" b="1"/>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atin typeface="华文中宋" pitchFamily="2" charset="-122"/>
                <a:ea typeface="华文中宋" pitchFamily="2" charset="-122"/>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F0BF13-3095-42D7-B6AD-150FA1400F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B6D554-CA4C-4403-8ACD-47DADFCD364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5EC80B-5E02-4C4F-AA88-979B20850F3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EB4685-D932-4F86-8A2F-1698A364323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457200" y="714375"/>
            <a:ext cx="8229600" cy="703263"/>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EE7FA1-A995-4E30-83A9-66B332B5231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标题 1"/>
          <p:cNvSpPr txBox="1">
            <a:spLocks/>
          </p:cNvSpPr>
          <p:nvPr/>
        </p:nvSpPr>
        <p:spPr bwMode="auto">
          <a:xfrm>
            <a:off x="0" y="0"/>
            <a:ext cx="9144000" cy="908050"/>
          </a:xfrm>
          <a:prstGeom prst="rect">
            <a:avLst/>
          </a:prstGeom>
          <a:solidFill>
            <a:schemeClr val="accent6">
              <a:lumMod val="75000"/>
            </a:schemeClr>
          </a:solidFill>
          <a:ln w="9525">
            <a:noFill/>
            <a:miter lim="800000"/>
            <a:headEnd/>
            <a:tailEnd/>
          </a:ln>
        </p:spPr>
        <p:txBody>
          <a:bodyPr anchor="ctr"/>
          <a:lstStyle>
            <a:lvl1pPr>
              <a:defRPr>
                <a:solidFill>
                  <a:schemeClr val="bg1"/>
                </a:solidFill>
                <a:latin typeface="Arial Black" pitchFamily="34" charset="0"/>
              </a:defRPr>
            </a:lvl1pPr>
          </a:lstStyle>
          <a:p>
            <a:pPr algn="ctr">
              <a:defRPr/>
            </a:pPr>
            <a:endParaRPr lang="zh-CN" altLang="en-US" sz="3600" b="1" kern="0" dirty="0">
              <a:ea typeface="+mj-ea"/>
              <a:cs typeface="+mj-cs"/>
            </a:endParaRPr>
          </a:p>
        </p:txBody>
      </p:sp>
      <p:sp>
        <p:nvSpPr>
          <p:cNvPr id="2" name="标题 1"/>
          <p:cNvSpPr>
            <a:spLocks noGrp="1"/>
          </p:cNvSpPr>
          <p:nvPr>
            <p:ph type="title"/>
          </p:nvPr>
        </p:nvSpPr>
        <p:spPr>
          <a:xfrm>
            <a:off x="0" y="188640"/>
            <a:ext cx="9144000" cy="703263"/>
          </a:xfrm>
          <a:solidFill>
            <a:schemeClr val="accent6">
              <a:lumMod val="75000"/>
            </a:schemeClr>
          </a:solidFill>
        </p:spPr>
        <p:txBody>
          <a:bodyPr/>
          <a:lstStyle>
            <a:lvl1pPr>
              <a:defRPr>
                <a:solidFill>
                  <a:schemeClr val="bg1"/>
                </a:solidFill>
                <a:latin typeface="Arial Black" pitchFamily="34" charset="0"/>
              </a:defRPr>
            </a:lvl1p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lvl1pPr>
              <a:spcBef>
                <a:spcPts val="400"/>
              </a:spcBef>
              <a:spcAft>
                <a:spcPts val="300"/>
              </a:spcAft>
              <a:defRPr b="1" baseline="0">
                <a:latin typeface="Century Gothic" pitchFamily="34" charset="0"/>
                <a:cs typeface="Verdana"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Rectangle 6"/>
          <p:cNvSpPr>
            <a:spLocks noGrp="1" noChangeArrowheads="1"/>
          </p:cNvSpPr>
          <p:nvPr>
            <p:ph type="sldNum" sz="quarter" idx="10"/>
          </p:nvPr>
        </p:nvSpPr>
        <p:spPr>
          <a:xfrm>
            <a:off x="8701088" y="6381750"/>
            <a:ext cx="442912" cy="476250"/>
          </a:xfrm>
        </p:spPr>
        <p:txBody>
          <a:bodyPr/>
          <a:lstStyle>
            <a:lvl1pPr>
              <a:defRPr smtClean="0"/>
            </a:lvl1pPr>
          </a:lstStyle>
          <a:p>
            <a:pPr>
              <a:defRPr/>
            </a:pPr>
            <a:fld id="{18FA3292-6777-44C9-A950-663FFAC19AF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3DC088-C64A-470A-9842-DEF706F494B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49814D-4826-4525-B73D-5B92A31114C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C6A148-FCA8-4B47-8C06-F9A79AFA0DE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D3C656-A64E-4C53-9608-0C37665A3A4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51BD710-6B0B-4A5F-B7F5-E04E2F03ABE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28596" y="928670"/>
            <a:ext cx="3008313" cy="1162050"/>
          </a:xfrm>
        </p:spPr>
        <p:txBody>
          <a:bodyPr anchor="b"/>
          <a:lstStyle>
            <a:lvl1pPr algn="l">
              <a:defRPr sz="2000" b="1"/>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575050" y="857232"/>
            <a:ext cx="4926040" cy="526893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457200" y="2071678"/>
            <a:ext cx="3008313" cy="405448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FF37B5-2734-4603-8BC1-F78D45986F5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93680-E978-40C7-BEE6-A501F6D063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4" descr="NM 2-2-2"/>
          <p:cNvPicPr>
            <a:picLocks noChangeAspect="1" noChangeArrowheads="1"/>
          </p:cNvPicPr>
          <p:nvPr/>
        </p:nvPicPr>
        <p:blipFill>
          <a:blip r:embed="rId15"/>
          <a:srcRect/>
          <a:stretch>
            <a:fillRect/>
          </a:stretch>
        </p:blipFill>
        <p:spPr bwMode="auto">
          <a:xfrm>
            <a:off x="0" y="6197600"/>
            <a:ext cx="823913" cy="660400"/>
          </a:xfrm>
          <a:prstGeom prst="rect">
            <a:avLst/>
          </a:prstGeom>
          <a:noFill/>
          <a:ln w="9525">
            <a:noFill/>
            <a:miter lim="800000"/>
            <a:headEnd/>
            <a:tailEnd/>
          </a:ln>
        </p:spPr>
      </p:pic>
      <p:sp>
        <p:nvSpPr>
          <p:cNvPr id="4099" name="Rectangle 3"/>
          <p:cNvSpPr>
            <a:spLocks noGrp="1" noChangeArrowheads="1"/>
          </p:cNvSpPr>
          <p:nvPr>
            <p:ph type="body" idx="1"/>
          </p:nvPr>
        </p:nvSpPr>
        <p:spPr bwMode="auto">
          <a:xfrm>
            <a:off x="395288" y="908050"/>
            <a:ext cx="8353425" cy="4968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7200" y="62944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宋体" pitchFamily="2" charset="-122"/>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9443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宋体" pitchFamily="2" charset="-122"/>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9443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49833A6-D3AF-43DD-A0FC-8B38211931A1}" type="slidenum">
              <a:rPr lang="en-US"/>
              <a:pPr>
                <a:defRPr/>
              </a:pPr>
              <a:t>‹#›</a:t>
            </a:fld>
            <a:endParaRPr lang="en-US"/>
          </a:p>
        </p:txBody>
      </p:sp>
      <p:sp>
        <p:nvSpPr>
          <p:cNvPr id="11" name="任意多边形 10"/>
          <p:cNvSpPr>
            <a:spLocks/>
          </p:cNvSpPr>
          <p:nvPr/>
        </p:nvSpPr>
        <p:spPr bwMode="auto">
          <a:xfrm>
            <a:off x="0" y="6165850"/>
            <a:ext cx="9163050" cy="9461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sp>
        <p:nvSpPr>
          <p:cNvPr id="12" name="任意多边形 11"/>
          <p:cNvSpPr>
            <a:spLocks/>
          </p:cNvSpPr>
          <p:nvPr/>
        </p:nvSpPr>
        <p:spPr bwMode="auto">
          <a:xfrm>
            <a:off x="4381500" y="6165850"/>
            <a:ext cx="4762500" cy="54292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a typeface="+mn-ea"/>
            </a:endParaRPr>
          </a:p>
        </p:txBody>
      </p:sp>
      <p:grpSp>
        <p:nvGrpSpPr>
          <p:cNvPr id="4" name="组合 1"/>
          <p:cNvGrpSpPr>
            <a:grpSpLocks/>
          </p:cNvGrpSpPr>
          <p:nvPr/>
        </p:nvGrpSpPr>
        <p:grpSpPr bwMode="auto">
          <a:xfrm>
            <a:off x="0" y="6210300"/>
            <a:ext cx="9180513" cy="647700"/>
            <a:chOff x="-19045" y="216550"/>
            <a:chExt cx="9180548" cy="649224"/>
          </a:xfrm>
        </p:grpSpPr>
        <p:sp>
          <p:nvSpPr>
            <p:cNvPr id="14" name="任意多边形 13"/>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a typeface="宋体" pitchFamily="2" charset="-122"/>
              </a:endParaRPr>
            </a:p>
          </p:txBody>
        </p:sp>
        <p:sp>
          <p:nvSpPr>
            <p:cNvPr id="15" name="任意多边形 14"/>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ea typeface="宋体" pitchFamily="2" charset="-122"/>
              </a:endParaRPr>
            </a:p>
          </p:txBody>
        </p:sp>
      </p:grpSp>
      <p:sp>
        <p:nvSpPr>
          <p:cNvPr id="19" name="TextBox 18"/>
          <p:cNvSpPr txBox="1"/>
          <p:nvPr/>
        </p:nvSpPr>
        <p:spPr>
          <a:xfrm>
            <a:off x="250825" y="6334125"/>
            <a:ext cx="8893175" cy="523875"/>
          </a:xfrm>
          <a:prstGeom prst="rect">
            <a:avLst/>
          </a:prstGeom>
          <a:noFill/>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eaLnBrk="1" hangingPunct="1">
              <a:defRPr/>
            </a:pPr>
            <a:r>
              <a:rPr lang="en-US" altLang="zh-CN" sz="2800" dirty="0" smtClean="0">
                <a:solidFill>
                  <a:schemeClr val="accent2"/>
                </a:solidFill>
                <a:latin typeface="Arial Black" charset="0"/>
              </a:rPr>
              <a:t>    ASIPP/    	                                         EAST</a:t>
            </a:r>
            <a:endParaRPr lang="zh-CN" altLang="en-US" dirty="0" smtClean="0">
              <a:solidFill>
                <a:schemeClr val="accent2"/>
              </a:solidFill>
              <a:latin typeface="Arial Black" charset="0"/>
            </a:endParaRPr>
          </a:p>
        </p:txBody>
      </p:sp>
      <p:sp>
        <p:nvSpPr>
          <p:cNvPr id="3" name="Rectangle 2"/>
          <p:cNvSpPr>
            <a:spLocks noGrp="1" noChangeArrowheads="1"/>
          </p:cNvSpPr>
          <p:nvPr>
            <p:ph type="title"/>
          </p:nvPr>
        </p:nvSpPr>
        <p:spPr bwMode="auto">
          <a:xfrm>
            <a:off x="0" y="0"/>
            <a:ext cx="9144000" cy="892175"/>
          </a:xfrm>
          <a:prstGeom prst="rect">
            <a:avLst/>
          </a:prstGeom>
          <a:solidFill>
            <a:schemeClr val="accent6">
              <a:lumMod val="75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rtl="0" fontAlgn="base">
        <a:spcBef>
          <a:spcPct val="0"/>
        </a:spcBef>
        <a:spcAft>
          <a:spcPct val="0"/>
        </a:spcAft>
        <a:defRPr sz="3200" b="1">
          <a:solidFill>
            <a:schemeClr val="bg1"/>
          </a:solidFill>
          <a:latin typeface="Arial Black" pitchFamily="34" charset="0"/>
          <a:ea typeface="黑体" pitchFamily="49" charset="-122"/>
          <a:cs typeface="黑体" charset="0"/>
        </a:defRPr>
      </a:lvl1pPr>
      <a:lvl2pPr algn="ctr" rtl="0" fontAlgn="base">
        <a:spcBef>
          <a:spcPct val="0"/>
        </a:spcBef>
        <a:spcAft>
          <a:spcPct val="0"/>
        </a:spcAft>
        <a:defRPr sz="3200" b="1">
          <a:solidFill>
            <a:schemeClr val="bg1"/>
          </a:solidFill>
          <a:latin typeface="Arial Black" pitchFamily="34" charset="0"/>
          <a:ea typeface="黑体" pitchFamily="49" charset="-122"/>
          <a:cs typeface="黑体" charset="0"/>
        </a:defRPr>
      </a:lvl2pPr>
      <a:lvl3pPr algn="ctr" rtl="0" fontAlgn="base">
        <a:spcBef>
          <a:spcPct val="0"/>
        </a:spcBef>
        <a:spcAft>
          <a:spcPct val="0"/>
        </a:spcAft>
        <a:defRPr sz="3200" b="1">
          <a:solidFill>
            <a:schemeClr val="bg1"/>
          </a:solidFill>
          <a:latin typeface="Arial Black" pitchFamily="34" charset="0"/>
          <a:ea typeface="黑体" pitchFamily="49" charset="-122"/>
          <a:cs typeface="黑体" charset="0"/>
        </a:defRPr>
      </a:lvl3pPr>
      <a:lvl4pPr algn="ctr" rtl="0" fontAlgn="base">
        <a:spcBef>
          <a:spcPct val="0"/>
        </a:spcBef>
        <a:spcAft>
          <a:spcPct val="0"/>
        </a:spcAft>
        <a:defRPr sz="3200" b="1">
          <a:solidFill>
            <a:schemeClr val="bg1"/>
          </a:solidFill>
          <a:latin typeface="Arial Black" pitchFamily="34" charset="0"/>
          <a:ea typeface="黑体" pitchFamily="49" charset="-122"/>
          <a:cs typeface="黑体" charset="0"/>
        </a:defRPr>
      </a:lvl4pPr>
      <a:lvl5pPr algn="ctr" rtl="0" fontAlgn="base">
        <a:spcBef>
          <a:spcPct val="0"/>
        </a:spcBef>
        <a:spcAft>
          <a:spcPct val="0"/>
        </a:spcAft>
        <a:defRPr sz="3200" b="1">
          <a:solidFill>
            <a:schemeClr val="bg1"/>
          </a:solidFill>
          <a:latin typeface="Arial Black" pitchFamily="34" charset="0"/>
          <a:ea typeface="黑体" pitchFamily="49" charset="-122"/>
          <a:cs typeface="黑体" charset="0"/>
        </a:defRPr>
      </a:lvl5pPr>
      <a:lvl6pPr marL="457200" algn="ctr" rtl="0" eaLnBrk="1" fontAlgn="base" hangingPunct="1">
        <a:spcBef>
          <a:spcPct val="0"/>
        </a:spcBef>
        <a:spcAft>
          <a:spcPct val="0"/>
        </a:spcAft>
        <a:defRPr sz="4400">
          <a:solidFill>
            <a:schemeClr val="tx2"/>
          </a:solidFill>
          <a:latin typeface="Arial" pitchFamily="34" charset="0"/>
          <a:ea typeface="宋体" pitchFamily="2" charset="-122"/>
        </a:defRPr>
      </a:lvl6pPr>
      <a:lvl7pPr marL="914400" algn="ctr" rtl="0" eaLnBrk="1" fontAlgn="base" hangingPunct="1">
        <a:spcBef>
          <a:spcPct val="0"/>
        </a:spcBef>
        <a:spcAft>
          <a:spcPct val="0"/>
        </a:spcAft>
        <a:defRPr sz="4400">
          <a:solidFill>
            <a:schemeClr val="tx2"/>
          </a:solidFill>
          <a:latin typeface="Arial" pitchFamily="34" charset="0"/>
          <a:ea typeface="宋体" pitchFamily="2" charset="-122"/>
        </a:defRPr>
      </a:lvl7pPr>
      <a:lvl8pPr marL="1371600" algn="ctr" rtl="0" eaLnBrk="1" fontAlgn="base" hangingPunct="1">
        <a:spcBef>
          <a:spcPct val="0"/>
        </a:spcBef>
        <a:spcAft>
          <a:spcPct val="0"/>
        </a:spcAft>
        <a:defRPr sz="4400">
          <a:solidFill>
            <a:schemeClr val="tx2"/>
          </a:solidFill>
          <a:latin typeface="Arial" pitchFamily="34" charset="0"/>
          <a:ea typeface="宋体" pitchFamily="2" charset="-122"/>
        </a:defRPr>
      </a:lvl8pPr>
      <a:lvl9pPr marL="1828800" algn="ctr" rtl="0" eaLnBrk="1" fontAlgn="base" hangingPunct="1">
        <a:spcBef>
          <a:spcPct val="0"/>
        </a:spcBef>
        <a:spcAft>
          <a:spcPct val="0"/>
        </a:spcAft>
        <a:defRPr sz="4400">
          <a:solidFill>
            <a:schemeClr val="tx2"/>
          </a:solidFill>
          <a:latin typeface="Arial" pitchFamily="34" charset="0"/>
          <a:ea typeface="宋体" pitchFamily="2" charset="-122"/>
        </a:defRPr>
      </a:lvl9pPr>
    </p:titleStyle>
    <p:bodyStyle>
      <a:lvl1pPr marL="342900" indent="-342900" algn="l" rtl="0" fontAlgn="base">
        <a:spcBef>
          <a:spcPct val="20000"/>
        </a:spcBef>
        <a:spcAft>
          <a:spcPct val="0"/>
        </a:spcAft>
        <a:buChar char="•"/>
        <a:defRPr kumimoji="1" sz="2400">
          <a:solidFill>
            <a:schemeClr val="tx1"/>
          </a:solidFill>
          <a:latin typeface="华文中宋" pitchFamily="2" charset="-122"/>
          <a:ea typeface="华文中宋" pitchFamily="2" charset="-122"/>
          <a:cs typeface="华文中宋" charset="0"/>
        </a:defRPr>
      </a:lvl1pPr>
      <a:lvl2pPr marL="742950" indent="-285750" algn="l" rtl="0" fontAlgn="base">
        <a:spcBef>
          <a:spcPct val="20000"/>
        </a:spcBef>
        <a:spcAft>
          <a:spcPct val="0"/>
        </a:spcAft>
        <a:buChar char="–"/>
        <a:defRPr kumimoji="1" sz="2000">
          <a:solidFill>
            <a:schemeClr val="tx1"/>
          </a:solidFill>
          <a:latin typeface="华文中宋" pitchFamily="2" charset="-122"/>
          <a:ea typeface="华文中宋" pitchFamily="2" charset="-122"/>
          <a:cs typeface="华文中宋" charset="0"/>
        </a:defRPr>
      </a:lvl2pPr>
      <a:lvl3pPr marL="1143000" indent="-228600" algn="l" rtl="0" fontAlgn="base">
        <a:spcBef>
          <a:spcPct val="20000"/>
        </a:spcBef>
        <a:spcAft>
          <a:spcPct val="0"/>
        </a:spcAft>
        <a:buChar char="•"/>
        <a:defRPr kumimoji="1">
          <a:solidFill>
            <a:schemeClr val="tx1"/>
          </a:solidFill>
          <a:latin typeface="华文中宋" pitchFamily="2" charset="-122"/>
          <a:ea typeface="华文中宋" pitchFamily="2" charset="-122"/>
          <a:cs typeface="华文中宋" charset="0"/>
        </a:defRPr>
      </a:lvl3pPr>
      <a:lvl4pPr marL="1600200" indent="-228600" algn="l" rtl="0" fontAlgn="base">
        <a:spcBef>
          <a:spcPct val="20000"/>
        </a:spcBef>
        <a:spcAft>
          <a:spcPct val="0"/>
        </a:spcAft>
        <a:buChar char="–"/>
        <a:defRPr kumimoji="1" sz="1600">
          <a:solidFill>
            <a:schemeClr val="tx1"/>
          </a:solidFill>
          <a:latin typeface="华文中宋" pitchFamily="2" charset="-122"/>
          <a:ea typeface="华文中宋" pitchFamily="2" charset="-122"/>
          <a:cs typeface="华文中宋" charset="0"/>
        </a:defRPr>
      </a:lvl4pPr>
      <a:lvl5pPr marL="2057400" indent="-228600" algn="l" rtl="0" fontAlgn="base">
        <a:spcBef>
          <a:spcPct val="20000"/>
        </a:spcBef>
        <a:spcAft>
          <a:spcPct val="0"/>
        </a:spcAft>
        <a:buChar char="»"/>
        <a:defRPr kumimoji="1" sz="1400">
          <a:solidFill>
            <a:schemeClr val="tx1"/>
          </a:solidFill>
          <a:latin typeface="华文中宋" pitchFamily="2" charset="-122"/>
          <a:ea typeface="华文中宋" pitchFamily="2" charset="-122"/>
          <a:cs typeface="华文中宋" charset="0"/>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Autofit/>
          </a:bodyPr>
          <a:lstStyle/>
          <a:p>
            <a:r>
              <a:rPr lang="en-US" sz="3200" b="1" dirty="0"/>
              <a:t>The Research and Implement of Real-Time Plasma Electron Density Calculations on EAST</a:t>
            </a:r>
            <a:endParaRPr lang="zh-CN" altLang="en-US" sz="3200" dirty="0"/>
          </a:p>
        </p:txBody>
      </p:sp>
      <p:sp>
        <p:nvSpPr>
          <p:cNvPr id="4" name="副标题 2"/>
          <p:cNvSpPr txBox="1">
            <a:spLocks/>
          </p:cNvSpPr>
          <p:nvPr/>
        </p:nvSpPr>
        <p:spPr bwMode="auto">
          <a:xfrm>
            <a:off x="714375" y="4000504"/>
            <a:ext cx="7715250" cy="400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indent="-342900" algn="ctr" fontAlgn="base">
              <a:lnSpc>
                <a:spcPct val="100000"/>
              </a:lnSpc>
              <a:spcBef>
                <a:spcPct val="20000"/>
              </a:spcBef>
              <a:spcAft>
                <a:spcPct val="0"/>
              </a:spcAft>
              <a:buClrTx/>
              <a:buSzTx/>
              <a:buFontTx/>
              <a:buNone/>
              <a:tabLst/>
              <a:defRPr/>
            </a:pPr>
            <a:r>
              <a:rPr lang="en-US" altLang="zh-CN" dirty="0" smtClean="0"/>
              <a:t>Z.C Zhang, </a:t>
            </a:r>
            <a:r>
              <a:rPr lang="en-US" dirty="0" smtClean="0"/>
              <a:t>H.Q. Liu, B.J. Xiao, F. Wang, Q.P. Yuan</a:t>
            </a:r>
            <a:r>
              <a:rPr lang="en-US" altLang="zh-CN" dirty="0" smtClean="0"/>
              <a:t>, Y. Yang, Y. Wang</a:t>
            </a:r>
            <a:r>
              <a:rPr lang="en-US" baseline="30000" dirty="0" smtClean="0"/>
              <a:t> </a:t>
            </a:r>
            <a:endParaRPr kumimoji="1" lang="en-US" altLang="zh-CN" sz="1800" b="0" i="0" u="none" strike="noStrike" kern="0" cap="none" spc="0" normalizeH="0" baseline="0" noProof="0" dirty="0" smtClean="0">
              <a:ln>
                <a:noFill/>
              </a:ln>
              <a:solidFill>
                <a:schemeClr val="accent2">
                  <a:lumMod val="75000"/>
                </a:schemeClr>
              </a:solidFill>
              <a:effectLst/>
              <a:uLnTx/>
              <a:uFillTx/>
              <a:latin typeface="华文中宋" pitchFamily="2" charset="-122"/>
              <a:ea typeface="宋体" pitchFamily="2" charset="-122"/>
              <a:cs typeface="华文中宋"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2400" b="0" i="0" u="none" strike="noStrike" kern="0" cap="none" spc="0" normalizeH="0" baseline="0" noProof="0" dirty="0">
              <a:ln>
                <a:noFill/>
              </a:ln>
              <a:solidFill>
                <a:schemeClr val="tx1"/>
              </a:solidFill>
              <a:effectLst/>
              <a:uLnTx/>
              <a:uFillTx/>
              <a:latin typeface="华文中宋" pitchFamily="2" charset="-122"/>
              <a:ea typeface="华文中宋" pitchFamily="2" charset="-122"/>
              <a:cs typeface="华文中宋" charset="0"/>
            </a:endParaRPr>
          </a:p>
        </p:txBody>
      </p:sp>
      <p:sp>
        <p:nvSpPr>
          <p:cNvPr id="5" name="矩形 4"/>
          <p:cNvSpPr/>
          <p:nvPr/>
        </p:nvSpPr>
        <p:spPr>
          <a:xfrm>
            <a:off x="0" y="285728"/>
            <a:ext cx="9144000" cy="246286"/>
          </a:xfrm>
          <a:prstGeom prst="rect">
            <a:avLst/>
          </a:prstGeom>
        </p:spPr>
        <p:txBody>
          <a:bodyPr wrap="square">
            <a:spAutoFit/>
          </a:bodyPr>
          <a:lstStyle/>
          <a:p>
            <a:pPr algn="ctr">
              <a:lnSpc>
                <a:spcPct val="70000"/>
              </a:lnSpc>
              <a:spcBef>
                <a:spcPct val="20000"/>
              </a:spcBef>
            </a:pPr>
            <a:r>
              <a:rPr lang="en-US" altLang="zh-CN" sz="1400" dirty="0" smtClean="0">
                <a:solidFill>
                  <a:srgbClr val="FF0000"/>
                </a:solidFill>
              </a:rPr>
              <a:t>10</a:t>
            </a:r>
            <a:r>
              <a:rPr lang="en-US" altLang="zh-CN" sz="1400" baseline="30000" dirty="0" smtClean="0">
                <a:solidFill>
                  <a:srgbClr val="FF0000"/>
                </a:solidFill>
              </a:rPr>
              <a:t>th</a:t>
            </a:r>
            <a:r>
              <a:rPr lang="en-US" altLang="zh-CN" sz="1400" dirty="0" smtClean="0">
                <a:solidFill>
                  <a:srgbClr val="FF0000"/>
                </a:solidFill>
              </a:rPr>
              <a:t> IAEA Technical Meeting on Control, Data Acquisition, and Remote Participation for Fusion Research</a:t>
            </a:r>
            <a:endParaRPr lang="en-US" altLang="zh-CN" sz="1400" dirty="0">
              <a:solidFill>
                <a:srgbClr val="FF0000"/>
              </a:solidFill>
            </a:endParaRPr>
          </a:p>
        </p:txBody>
      </p:sp>
      <p:sp>
        <p:nvSpPr>
          <p:cNvPr id="6" name="矩形 5"/>
          <p:cNvSpPr/>
          <p:nvPr/>
        </p:nvSpPr>
        <p:spPr>
          <a:xfrm>
            <a:off x="1000100" y="4929198"/>
            <a:ext cx="7143800" cy="701731"/>
          </a:xfrm>
          <a:prstGeom prst="rect">
            <a:avLst/>
          </a:prstGeom>
        </p:spPr>
        <p:txBody>
          <a:bodyPr wrap="square">
            <a:spAutoFit/>
          </a:bodyPr>
          <a:lstStyle/>
          <a:p>
            <a:pPr marL="342900" lvl="0" indent="-342900" algn="ctr" fontAlgn="base">
              <a:spcBef>
                <a:spcPct val="20000"/>
              </a:spcBef>
              <a:spcAft>
                <a:spcPct val="0"/>
              </a:spcAft>
              <a:defRPr/>
            </a:pPr>
            <a:r>
              <a:rPr kumimoji="1" lang="en-US" altLang="zh-CN" i="1" kern="0" dirty="0" smtClean="0">
                <a:latin typeface="华文中宋" pitchFamily="2" charset="-122"/>
                <a:ea typeface="宋体" pitchFamily="2" charset="-122"/>
                <a:cs typeface="华文中宋" charset="0"/>
              </a:rPr>
              <a:t>Institute of Plasma Physics, Chinese Academy of Sciences,</a:t>
            </a:r>
          </a:p>
          <a:p>
            <a:pPr marL="342900" lvl="0" indent="-342900" algn="ctr" fontAlgn="base">
              <a:spcBef>
                <a:spcPct val="20000"/>
              </a:spcBef>
              <a:spcAft>
                <a:spcPct val="0"/>
              </a:spcAft>
              <a:defRPr/>
            </a:pPr>
            <a:r>
              <a:rPr kumimoji="1" lang="en-US" altLang="zh-CN" i="1" kern="0" dirty="0" smtClean="0">
                <a:latin typeface="华文中宋" pitchFamily="2" charset="-122"/>
                <a:ea typeface="宋体" pitchFamily="2" charset="-122"/>
                <a:cs typeface="华文中宋" charset="0"/>
              </a:rPr>
              <a:t>Hefei, Anhui 230031, China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phase.bmp"/>
          <p:cNvPicPr>
            <a:picLocks noChangeAspect="1"/>
          </p:cNvPicPr>
          <p:nvPr/>
        </p:nvPicPr>
        <p:blipFill>
          <a:blip r:embed="rId2" cstate="print"/>
          <a:stretch>
            <a:fillRect/>
          </a:stretch>
        </p:blipFill>
        <p:spPr>
          <a:xfrm>
            <a:off x="500034" y="1616367"/>
            <a:ext cx="4786346" cy="1312567"/>
          </a:xfrm>
          <a:prstGeom prst="rect">
            <a:avLst/>
          </a:prstGeom>
        </p:spPr>
      </p:pic>
      <p:sp>
        <p:nvSpPr>
          <p:cNvPr id="2" name="标题 1"/>
          <p:cNvSpPr>
            <a:spLocks noGrp="1"/>
          </p:cNvSpPr>
          <p:nvPr>
            <p:ph type="title"/>
          </p:nvPr>
        </p:nvSpPr>
        <p:spPr/>
        <p:txBody>
          <a:bodyPr/>
          <a:lstStyle/>
          <a:p>
            <a:r>
              <a:rPr lang="en-US" altLang="zh-CN" dirty="0" err="1" smtClean="0">
                <a:latin typeface="Times New Roman" pitchFamily="18" charset="0"/>
                <a:ea typeface="宋体" pitchFamily="2" charset="-122"/>
                <a:cs typeface="Times New Roman" pitchFamily="18" charset="0"/>
              </a:rPr>
              <a:t>Retroflexion</a:t>
            </a:r>
            <a:r>
              <a:rPr lang="en-US" altLang="zh-CN" dirty="0" smtClean="0">
                <a:latin typeface="Times New Roman" pitchFamily="18" charset="0"/>
                <a:ea typeface="宋体" pitchFamily="2" charset="-122"/>
                <a:cs typeface="Times New Roman" pitchFamily="18" charset="0"/>
              </a:rPr>
              <a:t> module</a:t>
            </a:r>
            <a:endParaRPr lang="zh-CN" altLang="en-US" dirty="0"/>
          </a:p>
        </p:txBody>
      </p:sp>
      <p:sp>
        <p:nvSpPr>
          <p:cNvPr id="3" name="内容占位符 2"/>
          <p:cNvSpPr>
            <a:spLocks noGrp="1"/>
          </p:cNvSpPr>
          <p:nvPr>
            <p:ph idx="1"/>
          </p:nvPr>
        </p:nvSpPr>
        <p:spPr>
          <a:xfrm>
            <a:off x="785786" y="3509191"/>
            <a:ext cx="4391027" cy="285752"/>
          </a:xfrm>
        </p:spPr>
        <p:txBody>
          <a:bodyPr/>
          <a:lstStyle/>
          <a:p>
            <a:pPr>
              <a:buNone/>
            </a:pPr>
            <a:r>
              <a:rPr lang="en-US" altLang="zh-CN" sz="1600" kern="1200" dirty="0" smtClean="0">
                <a:latin typeface="Times New Roman" pitchFamily="18" charset="0"/>
                <a:ea typeface="宋体" pitchFamily="2" charset="-122"/>
                <a:cs typeface="Times New Roman" pitchFamily="18" charset="0"/>
              </a:rPr>
              <a:t>Normal data points</a:t>
            </a:r>
          </a:p>
        </p:txBody>
      </p:sp>
      <p:sp>
        <p:nvSpPr>
          <p:cNvPr id="4" name="灯片编号占位符 3"/>
          <p:cNvSpPr>
            <a:spLocks noGrp="1"/>
          </p:cNvSpPr>
          <p:nvPr>
            <p:ph type="sldNum" sz="quarter" idx="10"/>
          </p:nvPr>
        </p:nvSpPr>
        <p:spPr/>
        <p:txBody>
          <a:bodyPr/>
          <a:lstStyle/>
          <a:p>
            <a:pPr>
              <a:defRPr/>
            </a:pPr>
            <a:fld id="{18FA3292-6777-44C9-A950-663FFAC19AF3}" type="slidenum">
              <a:rPr lang="en-US" smtClean="0"/>
              <a:pPr>
                <a:defRPr/>
              </a:pPr>
              <a:t>10</a:t>
            </a:fld>
            <a:endParaRPr lang="en-US"/>
          </a:p>
        </p:txBody>
      </p:sp>
      <p:sp>
        <p:nvSpPr>
          <p:cNvPr id="7" name="矩形 6"/>
          <p:cNvSpPr/>
          <p:nvPr/>
        </p:nvSpPr>
        <p:spPr>
          <a:xfrm>
            <a:off x="1375926" y="1357298"/>
            <a:ext cx="351378" cy="369332"/>
          </a:xfrm>
          <a:prstGeom prst="rect">
            <a:avLst/>
          </a:prstGeom>
        </p:spPr>
        <p:txBody>
          <a:bodyPr wrap="none">
            <a:spAutoFit/>
          </a:bodyPr>
          <a:lstStyle/>
          <a:p>
            <a:r>
              <a:rPr lang="en-US" altLang="zh-CN" dirty="0" smtClean="0">
                <a:solidFill>
                  <a:srgbClr val="FF0000"/>
                </a:solidFill>
              </a:rPr>
              <a:t>C</a:t>
            </a:r>
            <a:endParaRPr lang="zh-CN" altLang="en-US" dirty="0">
              <a:solidFill>
                <a:srgbClr val="FF0000"/>
              </a:solidFill>
            </a:endParaRPr>
          </a:p>
        </p:txBody>
      </p:sp>
      <p:sp>
        <p:nvSpPr>
          <p:cNvPr id="8" name="矩形 7"/>
          <p:cNvSpPr/>
          <p:nvPr/>
        </p:nvSpPr>
        <p:spPr>
          <a:xfrm>
            <a:off x="1928794" y="1357298"/>
            <a:ext cx="338554" cy="369332"/>
          </a:xfrm>
          <a:prstGeom prst="rect">
            <a:avLst/>
          </a:prstGeom>
        </p:spPr>
        <p:txBody>
          <a:bodyPr wrap="none">
            <a:spAutoFit/>
          </a:bodyPr>
          <a:lstStyle/>
          <a:p>
            <a:r>
              <a:rPr lang="en-US" altLang="zh-CN" dirty="0" smtClean="0">
                <a:solidFill>
                  <a:srgbClr val="FF0000"/>
                </a:solidFill>
              </a:rPr>
              <a:t>B</a:t>
            </a:r>
            <a:endParaRPr lang="zh-CN" altLang="en-US" dirty="0">
              <a:solidFill>
                <a:srgbClr val="FF0000"/>
              </a:solidFill>
            </a:endParaRPr>
          </a:p>
        </p:txBody>
      </p:sp>
      <p:sp>
        <p:nvSpPr>
          <p:cNvPr id="9" name="矩形 8"/>
          <p:cNvSpPr/>
          <p:nvPr/>
        </p:nvSpPr>
        <p:spPr>
          <a:xfrm>
            <a:off x="4434936" y="1357298"/>
            <a:ext cx="351378" cy="369332"/>
          </a:xfrm>
          <a:prstGeom prst="rect">
            <a:avLst/>
          </a:prstGeom>
        </p:spPr>
        <p:txBody>
          <a:bodyPr wrap="none">
            <a:spAutoFit/>
          </a:bodyPr>
          <a:lstStyle/>
          <a:p>
            <a:r>
              <a:rPr lang="en-US" altLang="zh-CN" dirty="0" smtClean="0">
                <a:solidFill>
                  <a:srgbClr val="FF0000"/>
                </a:solidFill>
              </a:rPr>
              <a:t>D</a:t>
            </a:r>
            <a:endParaRPr lang="zh-CN" altLang="en-US" dirty="0">
              <a:solidFill>
                <a:srgbClr val="FF0000"/>
              </a:solidFill>
            </a:endParaRPr>
          </a:p>
        </p:txBody>
      </p:sp>
      <p:sp>
        <p:nvSpPr>
          <p:cNvPr id="12" name="矩形 11"/>
          <p:cNvSpPr/>
          <p:nvPr/>
        </p:nvSpPr>
        <p:spPr>
          <a:xfrm>
            <a:off x="5786446" y="5857892"/>
            <a:ext cx="2928958" cy="276999"/>
          </a:xfrm>
          <a:prstGeom prst="rect">
            <a:avLst/>
          </a:prstGeom>
        </p:spPr>
        <p:txBody>
          <a:bodyPr wrap="square">
            <a:spAutoFit/>
          </a:bodyPr>
          <a:lstStyle/>
          <a:p>
            <a:r>
              <a:rPr lang="en-US" altLang="zh-CN" sz="1200" dirty="0" smtClean="0">
                <a:latin typeface="Times New Roman" pitchFamily="18" charset="0"/>
                <a:ea typeface="宋体" pitchFamily="2" charset="-122"/>
                <a:cs typeface="Times New Roman" pitchFamily="18" charset="0"/>
              </a:rPr>
              <a:t>Software workflow of </a:t>
            </a:r>
            <a:r>
              <a:rPr lang="en-US" altLang="zh-CN" sz="1200" dirty="0" err="1" smtClean="0">
                <a:latin typeface="Times New Roman" pitchFamily="18" charset="0"/>
                <a:ea typeface="宋体" pitchFamily="2" charset="-122"/>
                <a:cs typeface="Times New Roman" pitchFamily="18" charset="0"/>
              </a:rPr>
              <a:t>retroflexion</a:t>
            </a:r>
            <a:r>
              <a:rPr lang="en-US" altLang="zh-CN" sz="1200" dirty="0" smtClean="0">
                <a:latin typeface="Times New Roman" pitchFamily="18" charset="0"/>
                <a:ea typeface="宋体" pitchFamily="2" charset="-122"/>
                <a:cs typeface="Times New Roman" pitchFamily="18" charset="0"/>
              </a:rPr>
              <a:t> module</a:t>
            </a:r>
            <a:endParaRPr lang="zh-CN" altLang="en-US" sz="1200" dirty="0" smtClean="0">
              <a:latin typeface="Times New Roman" pitchFamily="18" charset="0"/>
              <a:ea typeface="宋体" pitchFamily="2" charset="-122"/>
              <a:cs typeface="Times New Roman" pitchFamily="18" charset="0"/>
            </a:endParaRPr>
          </a:p>
        </p:txBody>
      </p:sp>
      <p:sp>
        <p:nvSpPr>
          <p:cNvPr id="15" name="矩形 14"/>
          <p:cNvSpPr/>
          <p:nvPr/>
        </p:nvSpPr>
        <p:spPr>
          <a:xfrm>
            <a:off x="3143240" y="1357298"/>
            <a:ext cx="338554" cy="369332"/>
          </a:xfrm>
          <a:prstGeom prst="rect">
            <a:avLst/>
          </a:prstGeom>
        </p:spPr>
        <p:txBody>
          <a:bodyPr wrap="none">
            <a:spAutoFit/>
          </a:bodyPr>
          <a:lstStyle/>
          <a:p>
            <a:r>
              <a:rPr lang="en-US" altLang="zh-CN" dirty="0" smtClean="0">
                <a:solidFill>
                  <a:srgbClr val="FF0000"/>
                </a:solidFill>
              </a:rPr>
              <a:t>A</a:t>
            </a:r>
            <a:endParaRPr lang="zh-CN" altLang="en-US" dirty="0">
              <a:solidFill>
                <a:srgbClr val="FF0000"/>
              </a:solidFill>
            </a:endParaRPr>
          </a:p>
        </p:txBody>
      </p:sp>
      <p:sp>
        <p:nvSpPr>
          <p:cNvPr id="16" name="流程图: 联系 15"/>
          <p:cNvSpPr/>
          <p:nvPr/>
        </p:nvSpPr>
        <p:spPr>
          <a:xfrm>
            <a:off x="1500166" y="2571744"/>
            <a:ext cx="142876" cy="142876"/>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联系 18"/>
          <p:cNvSpPr/>
          <p:nvPr/>
        </p:nvSpPr>
        <p:spPr>
          <a:xfrm>
            <a:off x="2000232" y="1714488"/>
            <a:ext cx="142876" cy="142876"/>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流程图: 联系 19"/>
          <p:cNvSpPr/>
          <p:nvPr/>
        </p:nvSpPr>
        <p:spPr>
          <a:xfrm>
            <a:off x="4500562" y="1714488"/>
            <a:ext cx="142876" cy="142876"/>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联系 20"/>
          <p:cNvSpPr/>
          <p:nvPr/>
        </p:nvSpPr>
        <p:spPr>
          <a:xfrm>
            <a:off x="3214678" y="2214554"/>
            <a:ext cx="142876" cy="142876"/>
          </a:xfrm>
          <a:prstGeom prst="flowChartConnector">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00034" y="3509191"/>
            <a:ext cx="338554" cy="369332"/>
          </a:xfrm>
          <a:prstGeom prst="rect">
            <a:avLst/>
          </a:prstGeom>
        </p:spPr>
        <p:txBody>
          <a:bodyPr wrap="none">
            <a:spAutoFit/>
          </a:bodyPr>
          <a:lstStyle/>
          <a:p>
            <a:r>
              <a:rPr lang="en-US" altLang="zh-CN" dirty="0" smtClean="0">
                <a:solidFill>
                  <a:srgbClr val="FF0000"/>
                </a:solidFill>
              </a:rPr>
              <a:t>A</a:t>
            </a:r>
            <a:endParaRPr lang="zh-CN" altLang="en-US" dirty="0">
              <a:solidFill>
                <a:srgbClr val="FF0000"/>
              </a:solidFill>
            </a:endParaRPr>
          </a:p>
        </p:txBody>
      </p:sp>
      <p:sp>
        <p:nvSpPr>
          <p:cNvPr id="23" name="矩形 22"/>
          <p:cNvSpPr/>
          <p:nvPr/>
        </p:nvSpPr>
        <p:spPr>
          <a:xfrm>
            <a:off x="500034" y="4139991"/>
            <a:ext cx="338554" cy="369332"/>
          </a:xfrm>
          <a:prstGeom prst="rect">
            <a:avLst/>
          </a:prstGeom>
        </p:spPr>
        <p:txBody>
          <a:bodyPr wrap="none">
            <a:spAutoFit/>
          </a:bodyPr>
          <a:lstStyle/>
          <a:p>
            <a:r>
              <a:rPr lang="en-US" altLang="zh-CN" dirty="0" smtClean="0">
                <a:solidFill>
                  <a:srgbClr val="FF0000"/>
                </a:solidFill>
              </a:rPr>
              <a:t>B</a:t>
            </a:r>
            <a:endParaRPr lang="zh-CN" altLang="en-US" dirty="0">
              <a:solidFill>
                <a:srgbClr val="FF0000"/>
              </a:solidFill>
            </a:endParaRPr>
          </a:p>
        </p:txBody>
      </p:sp>
      <p:sp>
        <p:nvSpPr>
          <p:cNvPr id="24" name="矩形 23"/>
          <p:cNvSpPr/>
          <p:nvPr/>
        </p:nvSpPr>
        <p:spPr>
          <a:xfrm>
            <a:off x="500034" y="4711495"/>
            <a:ext cx="351378" cy="369332"/>
          </a:xfrm>
          <a:prstGeom prst="rect">
            <a:avLst/>
          </a:prstGeom>
        </p:spPr>
        <p:txBody>
          <a:bodyPr wrap="none">
            <a:spAutoFit/>
          </a:bodyPr>
          <a:lstStyle/>
          <a:p>
            <a:r>
              <a:rPr lang="en-US" altLang="zh-CN" dirty="0" smtClean="0">
                <a:solidFill>
                  <a:srgbClr val="FF0000"/>
                </a:solidFill>
              </a:rPr>
              <a:t>C</a:t>
            </a:r>
            <a:endParaRPr lang="zh-CN" altLang="en-US" dirty="0">
              <a:solidFill>
                <a:srgbClr val="FF0000"/>
              </a:solidFill>
            </a:endParaRPr>
          </a:p>
        </p:txBody>
      </p:sp>
      <p:sp>
        <p:nvSpPr>
          <p:cNvPr id="25" name="矩形 24"/>
          <p:cNvSpPr/>
          <p:nvPr/>
        </p:nvSpPr>
        <p:spPr>
          <a:xfrm>
            <a:off x="500034" y="5223703"/>
            <a:ext cx="351378" cy="369332"/>
          </a:xfrm>
          <a:prstGeom prst="rect">
            <a:avLst/>
          </a:prstGeom>
        </p:spPr>
        <p:txBody>
          <a:bodyPr wrap="none">
            <a:spAutoFit/>
          </a:bodyPr>
          <a:lstStyle/>
          <a:p>
            <a:r>
              <a:rPr lang="en-US" altLang="zh-CN" dirty="0" smtClean="0">
                <a:solidFill>
                  <a:srgbClr val="FF0000"/>
                </a:solidFill>
              </a:rPr>
              <a:t>D</a:t>
            </a:r>
            <a:endParaRPr lang="zh-CN" altLang="en-US" dirty="0">
              <a:solidFill>
                <a:srgbClr val="FF0000"/>
              </a:solidFill>
            </a:endParaRPr>
          </a:p>
        </p:txBody>
      </p:sp>
      <p:sp>
        <p:nvSpPr>
          <p:cNvPr id="26" name="矩形 25"/>
          <p:cNvSpPr/>
          <p:nvPr/>
        </p:nvSpPr>
        <p:spPr>
          <a:xfrm>
            <a:off x="785786" y="3803696"/>
            <a:ext cx="4857784" cy="276999"/>
          </a:xfrm>
          <a:prstGeom prst="rect">
            <a:avLst/>
          </a:prstGeom>
        </p:spPr>
        <p:txBody>
          <a:bodyPr wrap="square">
            <a:spAutoFit/>
          </a:bodyPr>
          <a:lstStyle/>
          <a:p>
            <a:pPr fontAlgn="base">
              <a:spcBef>
                <a:spcPct val="0"/>
              </a:spcBef>
              <a:spcAft>
                <a:spcPct val="0"/>
              </a:spcAft>
              <a:buNone/>
            </a:pPr>
            <a:r>
              <a:rPr lang="en-US" altLang="zh-CN" sz="1200" dirty="0" smtClean="0">
                <a:latin typeface="Times New Roman" pitchFamily="18" charset="0"/>
                <a:ea typeface="宋体" pitchFamily="2" charset="-122"/>
                <a:cs typeface="Times New Roman" pitchFamily="18" charset="0"/>
              </a:rPr>
              <a:t>Difference value between two adjacent data points should be less</a:t>
            </a:r>
            <a:endParaRPr lang="zh-CN" altLang="en-US" dirty="0" smtClean="0">
              <a:latin typeface="Times New Roman" pitchFamily="18" charset="0"/>
              <a:ea typeface="宋体" pitchFamily="2" charset="-122"/>
              <a:cs typeface="Times New Roman" pitchFamily="18" charset="0"/>
            </a:endParaRPr>
          </a:p>
        </p:txBody>
      </p:sp>
      <p:sp>
        <p:nvSpPr>
          <p:cNvPr id="27" name="矩形 26"/>
          <p:cNvSpPr/>
          <p:nvPr/>
        </p:nvSpPr>
        <p:spPr>
          <a:xfrm>
            <a:off x="785786" y="4170769"/>
            <a:ext cx="2110962" cy="338554"/>
          </a:xfrm>
          <a:prstGeom prst="rect">
            <a:avLst/>
          </a:prstGeom>
        </p:spPr>
        <p:txBody>
          <a:bodyPr wrap="none">
            <a:spAutoFit/>
          </a:bodyPr>
          <a:lstStyle/>
          <a:p>
            <a:pPr marL="342900" indent="-342900" fontAlgn="base">
              <a:spcBef>
                <a:spcPts val="400"/>
              </a:spcBef>
              <a:spcAft>
                <a:spcPts val="300"/>
              </a:spcAft>
            </a:pPr>
            <a:r>
              <a:rPr kumimoji="1" lang="en-US" altLang="zh-CN" sz="1600" b="1" dirty="0" smtClean="0">
                <a:latin typeface="Times New Roman" pitchFamily="18" charset="0"/>
                <a:ea typeface="宋体" pitchFamily="2" charset="-122"/>
                <a:cs typeface="Times New Roman" pitchFamily="18" charset="0"/>
              </a:rPr>
              <a:t>Interfered data points</a:t>
            </a:r>
            <a:endParaRPr kumimoji="1" lang="zh-CN" altLang="en-US" sz="1600" b="1" dirty="0" smtClean="0">
              <a:latin typeface="Times New Roman" pitchFamily="18" charset="0"/>
              <a:ea typeface="宋体" pitchFamily="2" charset="-122"/>
              <a:cs typeface="Times New Roman" pitchFamily="18" charset="0"/>
            </a:endParaRPr>
          </a:p>
        </p:txBody>
      </p:sp>
      <p:sp>
        <p:nvSpPr>
          <p:cNvPr id="28" name="矩形 27"/>
          <p:cNvSpPr/>
          <p:nvPr/>
        </p:nvSpPr>
        <p:spPr>
          <a:xfrm>
            <a:off x="785786" y="4437885"/>
            <a:ext cx="4286280" cy="276999"/>
          </a:xfrm>
          <a:prstGeom prst="rect">
            <a:avLst/>
          </a:prstGeom>
        </p:spPr>
        <p:txBody>
          <a:bodyPr wrap="square">
            <a:spAutoFit/>
          </a:bodyPr>
          <a:lstStyle/>
          <a:p>
            <a:pPr fontAlgn="base">
              <a:spcBef>
                <a:spcPct val="0"/>
              </a:spcBef>
              <a:spcAft>
                <a:spcPct val="0"/>
              </a:spcAft>
              <a:buNone/>
            </a:pPr>
            <a:r>
              <a:rPr lang="en-US" altLang="zh-CN" sz="1200" dirty="0" smtClean="0">
                <a:latin typeface="Times New Roman" pitchFamily="18" charset="0"/>
                <a:ea typeface="宋体" pitchFamily="2" charset="-122"/>
                <a:cs typeface="Times New Roman" pitchFamily="18" charset="0"/>
              </a:rPr>
              <a:t>Noise interference, should be replaced by former points average </a:t>
            </a:r>
            <a:endParaRPr lang="zh-CN" altLang="en-US" dirty="0" smtClean="0">
              <a:latin typeface="Times New Roman" pitchFamily="18" charset="0"/>
              <a:ea typeface="宋体" pitchFamily="2" charset="-122"/>
              <a:cs typeface="Times New Roman" pitchFamily="18" charset="0"/>
            </a:endParaRPr>
          </a:p>
        </p:txBody>
      </p:sp>
      <p:sp>
        <p:nvSpPr>
          <p:cNvPr id="29" name="矩形 28"/>
          <p:cNvSpPr/>
          <p:nvPr/>
        </p:nvSpPr>
        <p:spPr>
          <a:xfrm>
            <a:off x="785786" y="4742273"/>
            <a:ext cx="2766591" cy="338554"/>
          </a:xfrm>
          <a:prstGeom prst="rect">
            <a:avLst/>
          </a:prstGeom>
        </p:spPr>
        <p:txBody>
          <a:bodyPr wrap="none">
            <a:spAutoFit/>
          </a:bodyPr>
          <a:lstStyle/>
          <a:p>
            <a:pPr marL="342900" indent="-342900" fontAlgn="base">
              <a:spcBef>
                <a:spcPts val="400"/>
              </a:spcBef>
              <a:spcAft>
                <a:spcPts val="300"/>
              </a:spcAft>
            </a:pPr>
            <a:r>
              <a:rPr kumimoji="1" lang="en-US" altLang="zh-CN" sz="1600" b="1" dirty="0" err="1" smtClean="0">
                <a:latin typeface="Times New Roman" pitchFamily="18" charset="0"/>
                <a:ea typeface="宋体" pitchFamily="2" charset="-122"/>
                <a:cs typeface="Times New Roman" pitchFamily="18" charset="0"/>
              </a:rPr>
              <a:t>Retroflexion</a:t>
            </a:r>
            <a:r>
              <a:rPr kumimoji="1" lang="en-US" altLang="zh-CN" sz="1600" b="1" dirty="0" smtClean="0">
                <a:latin typeface="Times New Roman" pitchFamily="18" charset="0"/>
                <a:ea typeface="宋体" pitchFamily="2" charset="-122"/>
                <a:cs typeface="Times New Roman" pitchFamily="18" charset="0"/>
              </a:rPr>
              <a:t> data points (UP)</a:t>
            </a:r>
            <a:endParaRPr kumimoji="1" lang="zh-CN" altLang="en-US" sz="1600" b="1" dirty="0" smtClean="0">
              <a:latin typeface="Times New Roman" pitchFamily="18" charset="0"/>
              <a:ea typeface="宋体" pitchFamily="2" charset="-122"/>
              <a:cs typeface="Times New Roman" pitchFamily="18" charset="0"/>
            </a:endParaRPr>
          </a:p>
        </p:txBody>
      </p:sp>
      <p:sp>
        <p:nvSpPr>
          <p:cNvPr id="30" name="矩形 29"/>
          <p:cNvSpPr/>
          <p:nvPr/>
        </p:nvSpPr>
        <p:spPr>
          <a:xfrm rot="16200000">
            <a:off x="-136310" y="2114493"/>
            <a:ext cx="1250663" cy="307777"/>
          </a:xfrm>
          <a:prstGeom prst="rect">
            <a:avLst/>
          </a:prstGeom>
          <a:solidFill>
            <a:schemeClr val="bg1"/>
          </a:solidFill>
        </p:spPr>
        <p:txBody>
          <a:bodyPr wrap="none">
            <a:spAutoFit/>
          </a:bodyPr>
          <a:lstStyle/>
          <a:p>
            <a:r>
              <a:rPr lang="en-US" altLang="zh-CN" sz="1400" dirty="0" smtClean="0"/>
              <a:t>Phase (DEG)</a:t>
            </a:r>
            <a:endParaRPr lang="zh-CN" altLang="en-US" sz="1400" dirty="0"/>
          </a:p>
        </p:txBody>
      </p:sp>
      <p:sp>
        <p:nvSpPr>
          <p:cNvPr id="31" name="矩形 30"/>
          <p:cNvSpPr/>
          <p:nvPr/>
        </p:nvSpPr>
        <p:spPr>
          <a:xfrm>
            <a:off x="2786050" y="2780928"/>
            <a:ext cx="373820" cy="307777"/>
          </a:xfrm>
          <a:prstGeom prst="rect">
            <a:avLst/>
          </a:prstGeom>
          <a:solidFill>
            <a:schemeClr val="bg1"/>
          </a:solidFill>
        </p:spPr>
        <p:txBody>
          <a:bodyPr wrap="none">
            <a:spAutoFit/>
          </a:bodyPr>
          <a:lstStyle/>
          <a:p>
            <a:r>
              <a:rPr lang="en-US" altLang="zh-CN" sz="1400" dirty="0" smtClean="0"/>
              <a:t>t/s</a:t>
            </a:r>
            <a:endParaRPr lang="zh-CN" altLang="en-US" sz="1400" dirty="0"/>
          </a:p>
        </p:txBody>
      </p:sp>
      <p:sp>
        <p:nvSpPr>
          <p:cNvPr id="14" name="矩形 13"/>
          <p:cNvSpPr/>
          <p:nvPr/>
        </p:nvSpPr>
        <p:spPr>
          <a:xfrm>
            <a:off x="1785918" y="3007985"/>
            <a:ext cx="2347117" cy="276999"/>
          </a:xfrm>
          <a:prstGeom prst="rect">
            <a:avLst/>
          </a:prstGeom>
        </p:spPr>
        <p:txBody>
          <a:bodyPr wrap="none">
            <a:spAutoFit/>
          </a:bodyPr>
          <a:lstStyle/>
          <a:p>
            <a:pPr indent="304800"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Phase shift @ Shot NO.50650</a:t>
            </a:r>
            <a:endParaRPr lang="zh-CN" altLang="en-US" sz="1200" dirty="0" smtClean="0">
              <a:latin typeface="Times New Roman" pitchFamily="18" charset="0"/>
              <a:ea typeface="宋体" pitchFamily="2" charset="-122"/>
              <a:cs typeface="Times New Roman" pitchFamily="18" charset="0"/>
            </a:endParaRPr>
          </a:p>
        </p:txBody>
      </p:sp>
      <p:sp>
        <p:nvSpPr>
          <p:cNvPr id="32" name="矩形 31"/>
          <p:cNvSpPr/>
          <p:nvPr/>
        </p:nvSpPr>
        <p:spPr>
          <a:xfrm>
            <a:off x="785786" y="5242339"/>
            <a:ext cx="3154518" cy="338554"/>
          </a:xfrm>
          <a:prstGeom prst="rect">
            <a:avLst/>
          </a:prstGeom>
        </p:spPr>
        <p:txBody>
          <a:bodyPr wrap="none">
            <a:spAutoFit/>
          </a:bodyPr>
          <a:lstStyle/>
          <a:p>
            <a:pPr marL="342900" indent="-342900" fontAlgn="base">
              <a:spcBef>
                <a:spcPts val="400"/>
              </a:spcBef>
              <a:spcAft>
                <a:spcPts val="300"/>
              </a:spcAft>
            </a:pPr>
            <a:r>
              <a:rPr kumimoji="1" lang="en-US" altLang="zh-CN" sz="1600" b="1" dirty="0" err="1" smtClean="0">
                <a:latin typeface="Times New Roman" pitchFamily="18" charset="0"/>
                <a:ea typeface="宋体" pitchFamily="2" charset="-122"/>
                <a:cs typeface="Times New Roman" pitchFamily="18" charset="0"/>
              </a:rPr>
              <a:t>Retroflexion</a:t>
            </a:r>
            <a:r>
              <a:rPr kumimoji="1" lang="en-US" altLang="zh-CN" sz="1600" b="1" dirty="0" smtClean="0">
                <a:latin typeface="Times New Roman" pitchFamily="18" charset="0"/>
                <a:ea typeface="宋体" pitchFamily="2" charset="-122"/>
                <a:cs typeface="Times New Roman" pitchFamily="18" charset="0"/>
              </a:rPr>
              <a:t> data points (DOWN)</a:t>
            </a:r>
            <a:endParaRPr kumimoji="1" lang="zh-CN" altLang="en-US" sz="1600" b="1" dirty="0" smtClean="0">
              <a:latin typeface="Times New Roman" pitchFamily="18" charset="0"/>
              <a:ea typeface="宋体" pitchFamily="2" charset="-122"/>
              <a:cs typeface="Times New Roman" pitchFamily="18" charset="0"/>
            </a:endParaRPr>
          </a:p>
        </p:txBody>
      </p:sp>
      <p:sp>
        <p:nvSpPr>
          <p:cNvPr id="33" name="矩形 32"/>
          <p:cNvSpPr/>
          <p:nvPr/>
        </p:nvSpPr>
        <p:spPr>
          <a:xfrm>
            <a:off x="785786" y="5009389"/>
            <a:ext cx="4857784" cy="276999"/>
          </a:xfrm>
          <a:prstGeom prst="rect">
            <a:avLst/>
          </a:prstGeom>
        </p:spPr>
        <p:txBody>
          <a:bodyPr wrap="square">
            <a:spAutoFit/>
          </a:bodyPr>
          <a:lstStyle/>
          <a:p>
            <a:pPr fontAlgn="base">
              <a:spcBef>
                <a:spcPct val="0"/>
              </a:spcBef>
              <a:spcAft>
                <a:spcPct val="0"/>
              </a:spcAft>
              <a:buNone/>
            </a:pPr>
            <a:r>
              <a:rPr lang="en-US" altLang="zh-CN" sz="1200" dirty="0" smtClean="0">
                <a:latin typeface="Times New Roman" pitchFamily="18" charset="0"/>
                <a:ea typeface="宋体" pitchFamily="2" charset="-122"/>
                <a:cs typeface="Times New Roman" pitchFamily="18" charset="0"/>
              </a:rPr>
              <a:t>Large difference value between two adjacent points, smaller than former</a:t>
            </a:r>
            <a:endParaRPr lang="zh-CN" altLang="en-US" dirty="0" smtClean="0">
              <a:latin typeface="Times New Roman" pitchFamily="18" charset="0"/>
              <a:ea typeface="宋体" pitchFamily="2" charset="-122"/>
              <a:cs typeface="Times New Roman" pitchFamily="18" charset="0"/>
            </a:endParaRPr>
          </a:p>
        </p:txBody>
      </p:sp>
      <p:sp>
        <p:nvSpPr>
          <p:cNvPr id="34" name="矩形 33"/>
          <p:cNvSpPr/>
          <p:nvPr/>
        </p:nvSpPr>
        <p:spPr>
          <a:xfrm>
            <a:off x="785786" y="5509455"/>
            <a:ext cx="4857784" cy="276999"/>
          </a:xfrm>
          <a:prstGeom prst="rect">
            <a:avLst/>
          </a:prstGeom>
        </p:spPr>
        <p:txBody>
          <a:bodyPr wrap="square">
            <a:spAutoFit/>
          </a:bodyPr>
          <a:lstStyle/>
          <a:p>
            <a:pPr fontAlgn="base">
              <a:spcBef>
                <a:spcPct val="0"/>
              </a:spcBef>
              <a:spcAft>
                <a:spcPct val="0"/>
              </a:spcAft>
              <a:buNone/>
            </a:pPr>
            <a:r>
              <a:rPr lang="en-US" altLang="zh-CN" sz="1200" dirty="0" smtClean="0">
                <a:latin typeface="Times New Roman" pitchFamily="18" charset="0"/>
                <a:ea typeface="宋体" pitchFamily="2" charset="-122"/>
                <a:cs typeface="Times New Roman" pitchFamily="18" charset="0"/>
              </a:rPr>
              <a:t>Large difference value between two adjacent points, bigger than former</a:t>
            </a:r>
            <a:endParaRPr lang="zh-CN" altLang="en-US" dirty="0" smtClean="0">
              <a:latin typeface="Times New Roman" pitchFamily="18" charset="0"/>
              <a:ea typeface="宋体" pitchFamily="2" charset="-122"/>
              <a:cs typeface="Times New Roman" pitchFamily="18" charset="0"/>
            </a:endParaRPr>
          </a:p>
        </p:txBody>
      </p:sp>
      <p:sp>
        <p:nvSpPr>
          <p:cNvPr id="35" name="矩形 34"/>
          <p:cNvSpPr/>
          <p:nvPr/>
        </p:nvSpPr>
        <p:spPr>
          <a:xfrm>
            <a:off x="6575574" y="836712"/>
            <a:ext cx="1159293" cy="307777"/>
          </a:xfrm>
          <a:prstGeom prst="rect">
            <a:avLst/>
          </a:prstGeom>
          <a:noFill/>
        </p:spPr>
        <p:txBody>
          <a:bodyPr wrap="none">
            <a:spAutoFit/>
          </a:bodyPr>
          <a:lstStyle/>
          <a:p>
            <a:pPr algn="ctr"/>
            <a:r>
              <a:rPr lang="en-US" altLang="zh-CN" sz="1400" b="1" dirty="0" smtClean="0">
                <a:solidFill>
                  <a:srgbClr val="C00000"/>
                </a:solidFill>
              </a:rPr>
              <a:t>Phase Shift</a:t>
            </a:r>
            <a:endParaRPr lang="zh-CN" altLang="en-US" sz="1400" b="1" dirty="0">
              <a:solidFill>
                <a:srgbClr val="C00000"/>
              </a:solidFill>
            </a:endParaRPr>
          </a:p>
        </p:txBody>
      </p:sp>
      <p:grpSp>
        <p:nvGrpSpPr>
          <p:cNvPr id="37" name="组合 15"/>
          <p:cNvGrpSpPr/>
          <p:nvPr/>
        </p:nvGrpSpPr>
        <p:grpSpPr>
          <a:xfrm>
            <a:off x="6163030" y="1970936"/>
            <a:ext cx="1816888" cy="550573"/>
            <a:chOff x="4000496" y="2428868"/>
            <a:chExt cx="2357454" cy="714380"/>
          </a:xfrm>
        </p:grpSpPr>
        <p:sp>
          <p:nvSpPr>
            <p:cNvPr id="81" name="流程图: 决策 9"/>
            <p:cNvSpPr/>
            <p:nvPr/>
          </p:nvSpPr>
          <p:spPr>
            <a:xfrm>
              <a:off x="4000496" y="2428868"/>
              <a:ext cx="2357454" cy="714380"/>
            </a:xfrm>
            <a:prstGeom prst="flowChartDecision">
              <a:avLst/>
            </a:prstGeom>
            <a:solidFill>
              <a:schemeClr val="bg1">
                <a:lumMod val="85000"/>
              </a:schemeClr>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5"/>
            <p:cNvSpPr/>
            <p:nvPr/>
          </p:nvSpPr>
          <p:spPr>
            <a:xfrm>
              <a:off x="4188416" y="2493540"/>
              <a:ext cx="1988833" cy="519151"/>
            </a:xfrm>
            <a:prstGeom prst="rect">
              <a:avLst/>
            </a:prstGeom>
          </p:spPr>
          <p:txBody>
            <a:bodyPr wrap="none">
              <a:spAutoFit/>
            </a:bodyPr>
            <a:lstStyle/>
            <a:p>
              <a:pPr algn="ctr">
                <a:lnSpc>
                  <a:spcPts val="1200"/>
                </a:lnSpc>
              </a:pPr>
              <a:r>
                <a:rPr lang="el-GR" altLang="zh-CN" sz="1200" b="1" dirty="0" smtClean="0">
                  <a:latin typeface="+mj-lt"/>
                  <a:cs typeface="Times New Roman" panose="02020603050405020304" pitchFamily="18" charset="0"/>
                </a:rPr>
                <a:t>Φ</a:t>
              </a:r>
              <a:r>
                <a:rPr lang="en-US" altLang="zh-CN" sz="1200" b="1" dirty="0" smtClean="0">
                  <a:latin typeface="+mj-lt"/>
                  <a:cs typeface="Times New Roman" panose="02020603050405020304" pitchFamily="18" charset="0"/>
                </a:rPr>
                <a:t>[k]</a:t>
              </a:r>
              <a:endParaRPr lang="zh-CN" altLang="en-US" sz="1200" b="1" dirty="0" smtClean="0">
                <a:latin typeface="+mj-lt"/>
                <a:cs typeface="Times New Roman" panose="02020603050405020304" pitchFamily="18" charset="0"/>
              </a:endParaRPr>
            </a:p>
            <a:p>
              <a:pPr algn="ctr">
                <a:lnSpc>
                  <a:spcPts val="1200"/>
                </a:lnSpc>
              </a:pPr>
              <a:r>
                <a:rPr lang="en-US" altLang="zh-CN" sz="1200" b="1" dirty="0" smtClean="0">
                  <a:latin typeface="+mj-lt"/>
                  <a:cs typeface="Times New Roman" panose="02020603050405020304" pitchFamily="18" charset="0"/>
                </a:rPr>
                <a:t>Interference Data?</a:t>
              </a:r>
            </a:p>
          </p:txBody>
        </p:sp>
      </p:grpSp>
      <p:grpSp>
        <p:nvGrpSpPr>
          <p:cNvPr id="38" name="组合 14"/>
          <p:cNvGrpSpPr/>
          <p:nvPr/>
        </p:nvGrpSpPr>
        <p:grpSpPr>
          <a:xfrm>
            <a:off x="6548430" y="1330595"/>
            <a:ext cx="1046087" cy="330343"/>
            <a:chOff x="4357686" y="1357298"/>
            <a:chExt cx="1357322" cy="428628"/>
          </a:xfrm>
        </p:grpSpPr>
        <p:sp>
          <p:nvSpPr>
            <p:cNvPr id="79" name="矩形 4"/>
            <p:cNvSpPr/>
            <p:nvPr/>
          </p:nvSpPr>
          <p:spPr>
            <a:xfrm>
              <a:off x="4357686" y="1357298"/>
              <a:ext cx="1357322" cy="428628"/>
            </a:xfrm>
            <a:prstGeom prst="rect">
              <a:avLst/>
            </a:prstGeom>
            <a:solidFill>
              <a:schemeClr val="bg1">
                <a:lumMod val="85000"/>
              </a:schemeClr>
            </a:solidFill>
            <a:ln w="9525">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
            <p:cNvSpPr/>
            <p:nvPr/>
          </p:nvSpPr>
          <p:spPr>
            <a:xfrm>
              <a:off x="4357686" y="1357298"/>
              <a:ext cx="1357322" cy="369332"/>
            </a:xfrm>
            <a:prstGeom prst="rect">
              <a:avLst/>
            </a:prstGeom>
          </p:spPr>
          <p:txBody>
            <a:bodyPr wrap="square">
              <a:spAutoFit/>
            </a:bodyPr>
            <a:lstStyle/>
            <a:p>
              <a:pPr algn="ctr"/>
              <a:r>
                <a:rPr lang="en-US" altLang="zh-CN" sz="1200" b="1" dirty="0" smtClean="0"/>
                <a:t>Zero-Offset</a:t>
              </a:r>
              <a:endParaRPr lang="zh-CN" altLang="en-US" sz="1200" b="1" dirty="0"/>
            </a:p>
          </p:txBody>
        </p:sp>
      </p:grpSp>
      <p:grpSp>
        <p:nvGrpSpPr>
          <p:cNvPr id="39" name="组合 20"/>
          <p:cNvGrpSpPr/>
          <p:nvPr/>
        </p:nvGrpSpPr>
        <p:grpSpPr>
          <a:xfrm>
            <a:off x="6163030" y="2831504"/>
            <a:ext cx="1816888" cy="550572"/>
            <a:chOff x="4714876" y="3714755"/>
            <a:chExt cx="2357454" cy="714380"/>
          </a:xfrm>
        </p:grpSpPr>
        <p:sp>
          <p:nvSpPr>
            <p:cNvPr id="77" name="流程图: 决策 76"/>
            <p:cNvSpPr/>
            <p:nvPr/>
          </p:nvSpPr>
          <p:spPr>
            <a:xfrm>
              <a:off x="4714876" y="3714755"/>
              <a:ext cx="2357454" cy="714380"/>
            </a:xfrm>
            <a:prstGeom prst="flowChartDecision">
              <a:avLst/>
            </a:prstGeom>
            <a:solidFill>
              <a:schemeClr val="bg1">
                <a:lumMod val="85000"/>
              </a:schemeClr>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8"/>
            <p:cNvSpPr/>
            <p:nvPr/>
          </p:nvSpPr>
          <p:spPr>
            <a:xfrm>
              <a:off x="5129065" y="3877436"/>
              <a:ext cx="1604045" cy="519152"/>
            </a:xfrm>
            <a:prstGeom prst="rect">
              <a:avLst/>
            </a:prstGeom>
          </p:spPr>
          <p:txBody>
            <a:bodyPr wrap="none">
              <a:spAutoFit/>
            </a:bodyPr>
            <a:lstStyle/>
            <a:p>
              <a:pPr algn="ctr">
                <a:lnSpc>
                  <a:spcPts val="1200"/>
                </a:lnSpc>
              </a:pPr>
              <a:r>
                <a:rPr lang="en-US" sz="1200" b="1" dirty="0" err="1">
                  <a:latin typeface="+mj-lt"/>
                  <a:cs typeface="Times New Roman" panose="02020603050405020304" pitchFamily="18" charset="0"/>
                </a:rPr>
                <a:t>Retroflexion</a:t>
              </a:r>
              <a:r>
                <a:rPr lang="zh-CN" altLang="en-US" sz="1200" b="1" dirty="0">
                  <a:latin typeface="+mj-lt"/>
                  <a:cs typeface="Times New Roman" panose="02020603050405020304" pitchFamily="18" charset="0"/>
                </a:rPr>
                <a:t>？</a:t>
              </a:r>
              <a:endParaRPr lang="en-US" altLang="zh-CN" sz="1200" b="1" dirty="0">
                <a:latin typeface="+mj-lt"/>
                <a:cs typeface="Times New Roman" panose="02020603050405020304" pitchFamily="18" charset="0"/>
              </a:endParaRPr>
            </a:p>
            <a:p>
              <a:pPr algn="ctr">
                <a:lnSpc>
                  <a:spcPts val="1200"/>
                </a:lnSpc>
              </a:pPr>
              <a:r>
                <a:rPr lang="en-US" altLang="zh-CN" sz="1200" b="1" dirty="0">
                  <a:latin typeface="+mj-lt"/>
                  <a:cs typeface="Times New Roman" panose="02020603050405020304" pitchFamily="18" charset="0"/>
                </a:rPr>
                <a:t>Count n</a:t>
              </a:r>
              <a:endParaRPr lang="zh-CN" altLang="en-US" sz="1200" b="1" dirty="0">
                <a:latin typeface="+mj-lt"/>
                <a:cs typeface="Times New Roman" panose="02020603050405020304" pitchFamily="18" charset="0"/>
              </a:endParaRPr>
            </a:p>
          </p:txBody>
        </p:sp>
      </p:grpSp>
      <p:grpSp>
        <p:nvGrpSpPr>
          <p:cNvPr id="40" name="组合 22"/>
          <p:cNvGrpSpPr/>
          <p:nvPr/>
        </p:nvGrpSpPr>
        <p:grpSpPr>
          <a:xfrm>
            <a:off x="6163030" y="3692070"/>
            <a:ext cx="1816888" cy="550572"/>
            <a:chOff x="1571604" y="5000636"/>
            <a:chExt cx="2357454" cy="714380"/>
          </a:xfrm>
        </p:grpSpPr>
        <p:sp>
          <p:nvSpPr>
            <p:cNvPr id="75" name="流程图: 决策 74"/>
            <p:cNvSpPr/>
            <p:nvPr/>
          </p:nvSpPr>
          <p:spPr>
            <a:xfrm>
              <a:off x="1571604" y="5000636"/>
              <a:ext cx="2357454" cy="714380"/>
            </a:xfrm>
            <a:prstGeom prst="flowChartDecision">
              <a:avLst/>
            </a:prstGeom>
            <a:solidFill>
              <a:schemeClr val="bg1">
                <a:lumMod val="85000"/>
              </a:schemeClr>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933569" y="5126457"/>
              <a:ext cx="1785000" cy="519152"/>
            </a:xfrm>
            <a:prstGeom prst="rect">
              <a:avLst/>
            </a:prstGeom>
          </p:spPr>
          <p:txBody>
            <a:bodyPr wrap="none">
              <a:spAutoFit/>
            </a:bodyPr>
            <a:lstStyle/>
            <a:p>
              <a:pPr algn="ctr">
                <a:lnSpc>
                  <a:spcPts val="1200"/>
                </a:lnSpc>
              </a:pPr>
              <a:r>
                <a:rPr lang="en-US" altLang="zh-CN" sz="1200" b="1" dirty="0">
                  <a:latin typeface="+mj-lt"/>
                  <a:cs typeface="Times New Roman" panose="02020603050405020304" pitchFamily="18" charset="0"/>
                </a:rPr>
                <a:t>Phase Shift</a:t>
              </a:r>
            </a:p>
            <a:p>
              <a:pPr algn="ctr">
                <a:lnSpc>
                  <a:spcPts val="1200"/>
                </a:lnSpc>
              </a:pPr>
              <a:r>
                <a:rPr lang="el-GR" altLang="zh-CN" sz="1200" b="1" dirty="0">
                  <a:latin typeface="+mj-lt"/>
                  <a:cs typeface="Times New Roman" panose="02020603050405020304" pitchFamily="18" charset="0"/>
                </a:rPr>
                <a:t>Φ </a:t>
              </a:r>
              <a:r>
                <a:rPr lang="en-US" altLang="zh-CN" sz="1200" b="1" dirty="0">
                  <a:latin typeface="+mj-lt"/>
                  <a:cs typeface="Times New Roman" panose="02020603050405020304" pitchFamily="18" charset="0"/>
                </a:rPr>
                <a:t>=</a:t>
              </a:r>
              <a:r>
                <a:rPr lang="el-GR" altLang="zh-CN" sz="1200" b="1" dirty="0">
                  <a:latin typeface="+mj-lt"/>
                  <a:cs typeface="Times New Roman" panose="02020603050405020304" pitchFamily="18" charset="0"/>
                </a:rPr>
                <a:t>Φ</a:t>
              </a:r>
              <a:r>
                <a:rPr lang="en-US" sz="1200" b="1" dirty="0">
                  <a:latin typeface="+mj-lt"/>
                  <a:cs typeface="Times New Roman" panose="02020603050405020304" pitchFamily="18" charset="0"/>
                </a:rPr>
                <a:t> ± </a:t>
              </a:r>
              <a:r>
                <a:rPr lang="en-US" altLang="zh-CN" sz="1200" b="1" dirty="0">
                  <a:latin typeface="+mj-lt"/>
                  <a:cs typeface="Times New Roman" panose="02020603050405020304" pitchFamily="18" charset="0"/>
                </a:rPr>
                <a:t>n x </a:t>
              </a:r>
              <a:r>
                <a:rPr lang="en-US" altLang="zh-CN" sz="1200" b="1" dirty="0" smtClean="0">
                  <a:latin typeface="+mj-lt"/>
                  <a:cs typeface="Times New Roman" panose="02020603050405020304" pitchFamily="18" charset="0"/>
                </a:rPr>
                <a:t>360 </a:t>
              </a:r>
              <a:endParaRPr lang="zh-CN" altLang="en-US" sz="1200" b="1" dirty="0">
                <a:latin typeface="+mj-lt"/>
                <a:cs typeface="Times New Roman" panose="02020603050405020304" pitchFamily="18" charset="0"/>
              </a:endParaRPr>
            </a:p>
          </p:txBody>
        </p:sp>
      </p:grpSp>
      <p:grpSp>
        <p:nvGrpSpPr>
          <p:cNvPr id="41" name="组合 24"/>
          <p:cNvGrpSpPr/>
          <p:nvPr/>
        </p:nvGrpSpPr>
        <p:grpSpPr>
          <a:xfrm>
            <a:off x="6163030" y="4555252"/>
            <a:ext cx="1816888" cy="550572"/>
            <a:chOff x="4143372" y="5786454"/>
            <a:chExt cx="2357454" cy="714380"/>
          </a:xfrm>
        </p:grpSpPr>
        <p:sp>
          <p:nvSpPr>
            <p:cNvPr id="73" name="流程图: 决策 72"/>
            <p:cNvSpPr/>
            <p:nvPr/>
          </p:nvSpPr>
          <p:spPr>
            <a:xfrm>
              <a:off x="4143372" y="5786454"/>
              <a:ext cx="2357454" cy="714380"/>
            </a:xfrm>
            <a:prstGeom prst="flowChartDecision">
              <a:avLst/>
            </a:prstGeom>
            <a:solidFill>
              <a:schemeClr val="bg1">
                <a:lumMod val="85000"/>
              </a:schemeClr>
            </a:soli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4527744" y="5929329"/>
              <a:ext cx="1760041" cy="359413"/>
            </a:xfrm>
            <a:prstGeom prst="rect">
              <a:avLst/>
            </a:prstGeom>
          </p:spPr>
          <p:txBody>
            <a:bodyPr wrap="none">
              <a:spAutoFit/>
            </a:bodyPr>
            <a:lstStyle/>
            <a:p>
              <a:r>
                <a:rPr lang="en-US" altLang="zh-CN" sz="1200" b="1" dirty="0" smtClean="0"/>
                <a:t>Discharge End?</a:t>
              </a:r>
              <a:endParaRPr lang="zh-CN" altLang="en-US" sz="1200" b="1" dirty="0"/>
            </a:p>
          </p:txBody>
        </p:sp>
      </p:grpSp>
      <p:grpSp>
        <p:nvGrpSpPr>
          <p:cNvPr id="42" name="组合 34"/>
          <p:cNvGrpSpPr/>
          <p:nvPr/>
        </p:nvGrpSpPr>
        <p:grpSpPr>
          <a:xfrm>
            <a:off x="6548430" y="5415819"/>
            <a:ext cx="1046087" cy="385401"/>
            <a:chOff x="1500166" y="6072206"/>
            <a:chExt cx="1357322" cy="500066"/>
          </a:xfrm>
        </p:grpSpPr>
        <p:sp>
          <p:nvSpPr>
            <p:cNvPr id="71" name="圆角矩形 70"/>
            <p:cNvSpPr/>
            <p:nvPr/>
          </p:nvSpPr>
          <p:spPr>
            <a:xfrm>
              <a:off x="1500166" y="6072206"/>
              <a:ext cx="1357322" cy="500066"/>
            </a:xfrm>
            <a:prstGeom prst="roundRect">
              <a:avLst>
                <a:gd name="adj" fmla="val 50000"/>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1857356" y="6143644"/>
              <a:ext cx="659755" cy="359412"/>
            </a:xfrm>
            <a:prstGeom prst="rect">
              <a:avLst/>
            </a:prstGeom>
          </p:spPr>
          <p:txBody>
            <a:bodyPr wrap="none">
              <a:spAutoFit/>
            </a:bodyPr>
            <a:lstStyle/>
            <a:p>
              <a:r>
                <a:rPr lang="en-US" sz="1200" b="1" dirty="0" smtClean="0"/>
                <a:t>END</a:t>
              </a:r>
              <a:endParaRPr lang="zh-CN" altLang="en-US" sz="1200" b="1" dirty="0"/>
            </a:p>
          </p:txBody>
        </p:sp>
      </p:grpSp>
      <p:cxnSp>
        <p:nvCxnSpPr>
          <p:cNvPr id="44" name="直接箭头连接符 43"/>
          <p:cNvCxnSpPr/>
          <p:nvPr/>
        </p:nvCxnSpPr>
        <p:spPr>
          <a:xfrm rot="5400000">
            <a:off x="6910165" y="1776548"/>
            <a:ext cx="322618" cy="1224"/>
          </a:xfrm>
          <a:prstGeom prst="straightConnector1">
            <a:avLst/>
          </a:prstGeom>
          <a:ln w="19050">
            <a:solidFill>
              <a:schemeClr val="tx1"/>
            </a:solidFill>
            <a:tailEnd type="arrow"/>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a:off x="6966038" y="1226791"/>
            <a:ext cx="210871" cy="1"/>
          </a:xfrm>
          <a:prstGeom prst="straightConnector1">
            <a:avLst/>
          </a:prstGeom>
          <a:ln w="19050">
            <a:solidFill>
              <a:schemeClr val="tx1"/>
            </a:solidFill>
            <a:tailEnd type="arrow"/>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79" idx="2"/>
          </p:cNvCxnSpPr>
          <p:nvPr/>
        </p:nvCxnSpPr>
        <p:spPr>
          <a:xfrm rot="5400000">
            <a:off x="6922841" y="2670140"/>
            <a:ext cx="297266" cy="1224"/>
          </a:xfrm>
          <a:prstGeom prst="straightConnector1">
            <a:avLst/>
          </a:prstGeom>
          <a:ln w="19050">
            <a:solidFill>
              <a:schemeClr val="tx1"/>
            </a:solidFill>
            <a:tailEnd type="arrow"/>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rot="5400000">
            <a:off x="6910982" y="3539196"/>
            <a:ext cx="320985" cy="1224"/>
          </a:xfrm>
          <a:prstGeom prst="straightConnector1">
            <a:avLst/>
          </a:prstGeom>
          <a:ln w="19050">
            <a:solidFill>
              <a:schemeClr val="tx1"/>
            </a:solidFill>
            <a:tailEnd type="arrow"/>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75" idx="2"/>
          </p:cNvCxnSpPr>
          <p:nvPr/>
        </p:nvCxnSpPr>
        <p:spPr>
          <a:xfrm rot="5400000">
            <a:off x="6902494" y="4411624"/>
            <a:ext cx="337960" cy="1224"/>
          </a:xfrm>
          <a:prstGeom prst="straightConnector1">
            <a:avLst/>
          </a:prstGeom>
          <a:ln w="19050">
            <a:solidFill>
              <a:schemeClr val="tx1"/>
            </a:solidFill>
            <a:tailEnd type="arrow"/>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73" idx="2"/>
          </p:cNvCxnSpPr>
          <p:nvPr/>
        </p:nvCxnSpPr>
        <p:spPr>
          <a:xfrm rot="5400000">
            <a:off x="6921155" y="5256143"/>
            <a:ext cx="300638" cy="1224"/>
          </a:xfrm>
          <a:prstGeom prst="straightConnector1">
            <a:avLst/>
          </a:prstGeom>
          <a:ln w="19050">
            <a:solidFill>
              <a:schemeClr val="tx1"/>
            </a:solidFill>
            <a:tailEnd type="arrow"/>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7126531" y="2497787"/>
            <a:ext cx="257218" cy="284644"/>
          </a:xfrm>
          <a:prstGeom prst="rect">
            <a:avLst/>
          </a:prstGeom>
        </p:spPr>
        <p:txBody>
          <a:bodyPr wrap="none">
            <a:spAutoFit/>
          </a:bodyPr>
          <a:lstStyle/>
          <a:p>
            <a:r>
              <a:rPr lang="en-US" dirty="0" smtClean="0"/>
              <a:t>N</a:t>
            </a:r>
            <a:endParaRPr lang="zh-CN" altLang="en-US" dirty="0"/>
          </a:p>
        </p:txBody>
      </p:sp>
      <p:sp>
        <p:nvSpPr>
          <p:cNvPr id="51" name="矩形 50"/>
          <p:cNvSpPr/>
          <p:nvPr/>
        </p:nvSpPr>
        <p:spPr>
          <a:xfrm>
            <a:off x="6741130" y="3424402"/>
            <a:ext cx="228802" cy="284644"/>
          </a:xfrm>
          <a:prstGeom prst="rect">
            <a:avLst/>
          </a:prstGeom>
        </p:spPr>
        <p:txBody>
          <a:bodyPr wrap="none">
            <a:spAutoFit/>
          </a:bodyPr>
          <a:lstStyle/>
          <a:p>
            <a:r>
              <a:rPr lang="en-US" dirty="0" smtClean="0"/>
              <a:t>Y</a:t>
            </a:r>
            <a:endParaRPr lang="zh-CN" altLang="en-US" dirty="0"/>
          </a:p>
        </p:txBody>
      </p:sp>
      <p:sp>
        <p:nvSpPr>
          <p:cNvPr id="52" name="矩形 51"/>
          <p:cNvSpPr/>
          <p:nvPr/>
        </p:nvSpPr>
        <p:spPr>
          <a:xfrm>
            <a:off x="6732557" y="5085476"/>
            <a:ext cx="228802" cy="284644"/>
          </a:xfrm>
          <a:prstGeom prst="rect">
            <a:avLst/>
          </a:prstGeom>
        </p:spPr>
        <p:txBody>
          <a:bodyPr wrap="none">
            <a:spAutoFit/>
          </a:bodyPr>
          <a:lstStyle/>
          <a:p>
            <a:r>
              <a:rPr lang="en-US" dirty="0" smtClean="0"/>
              <a:t>Y</a:t>
            </a:r>
            <a:endParaRPr lang="zh-CN" altLang="en-US" dirty="0"/>
          </a:p>
        </p:txBody>
      </p:sp>
      <p:cxnSp>
        <p:nvCxnSpPr>
          <p:cNvPr id="53" name="直接连接符 52"/>
          <p:cNvCxnSpPr/>
          <p:nvPr/>
        </p:nvCxnSpPr>
        <p:spPr>
          <a:xfrm flipH="1" flipV="1">
            <a:off x="5925370" y="3103416"/>
            <a:ext cx="210131" cy="1224"/>
          </a:xfrm>
          <a:prstGeom prst="line">
            <a:avLst/>
          </a:prstGeom>
          <a:ln w="19050">
            <a:solidFill>
              <a:schemeClr val="tx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形状 22"/>
          <p:cNvCxnSpPr/>
          <p:nvPr/>
        </p:nvCxnSpPr>
        <p:spPr>
          <a:xfrm rot="16200000" flipH="1">
            <a:off x="5644807" y="3383981"/>
            <a:ext cx="863940" cy="302813"/>
          </a:xfrm>
          <a:prstGeom prst="bentConnector2">
            <a:avLst/>
          </a:prstGeom>
          <a:ln w="19050">
            <a:solidFill>
              <a:schemeClr val="tx1"/>
            </a:solidFill>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5584929" y="3424402"/>
            <a:ext cx="257218" cy="284644"/>
          </a:xfrm>
          <a:prstGeom prst="rect">
            <a:avLst/>
          </a:prstGeom>
        </p:spPr>
        <p:txBody>
          <a:bodyPr wrap="none">
            <a:spAutoFit/>
          </a:bodyPr>
          <a:lstStyle/>
          <a:p>
            <a:r>
              <a:rPr lang="en-US" dirty="0" smtClean="0"/>
              <a:t>N</a:t>
            </a:r>
            <a:endParaRPr lang="zh-CN" altLang="en-US" dirty="0"/>
          </a:p>
        </p:txBody>
      </p:sp>
      <p:sp>
        <p:nvSpPr>
          <p:cNvPr id="56" name="矩形 55"/>
          <p:cNvSpPr/>
          <p:nvPr/>
        </p:nvSpPr>
        <p:spPr>
          <a:xfrm>
            <a:off x="7125154" y="3433759"/>
            <a:ext cx="662361" cy="307777"/>
          </a:xfrm>
          <a:prstGeom prst="rect">
            <a:avLst/>
          </a:prstGeom>
        </p:spPr>
        <p:txBody>
          <a:bodyPr wrap="none">
            <a:spAutoFit/>
          </a:bodyPr>
          <a:lstStyle/>
          <a:p>
            <a:r>
              <a:rPr lang="en-US" sz="1400" dirty="0" smtClean="0"/>
              <a:t>n ± 1</a:t>
            </a:r>
            <a:endParaRPr lang="zh-CN" altLang="en-US" sz="1400" dirty="0"/>
          </a:p>
        </p:txBody>
      </p:sp>
      <p:sp>
        <p:nvSpPr>
          <p:cNvPr id="57" name="矩形 56"/>
          <p:cNvSpPr/>
          <p:nvPr/>
        </p:nvSpPr>
        <p:spPr>
          <a:xfrm>
            <a:off x="5868144" y="3409255"/>
            <a:ext cx="284052" cy="307777"/>
          </a:xfrm>
          <a:prstGeom prst="rect">
            <a:avLst/>
          </a:prstGeom>
        </p:spPr>
        <p:txBody>
          <a:bodyPr wrap="none">
            <a:spAutoFit/>
          </a:bodyPr>
          <a:lstStyle/>
          <a:p>
            <a:r>
              <a:rPr lang="en-US" sz="1400" dirty="0" smtClean="0"/>
              <a:t>n</a:t>
            </a:r>
            <a:endParaRPr lang="zh-CN" altLang="en-US" sz="1400" dirty="0"/>
          </a:p>
        </p:txBody>
      </p:sp>
      <p:cxnSp>
        <p:nvCxnSpPr>
          <p:cNvPr id="58" name="直接连接符 57"/>
          <p:cNvCxnSpPr/>
          <p:nvPr/>
        </p:nvCxnSpPr>
        <p:spPr>
          <a:xfrm rot="10800000">
            <a:off x="7952389" y="2222500"/>
            <a:ext cx="385401" cy="1224"/>
          </a:xfrm>
          <a:prstGeom prst="line">
            <a:avLst/>
          </a:prstGeom>
          <a:ln w="19050">
            <a:solidFill>
              <a:schemeClr val="tx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a:off x="7924861" y="4011860"/>
            <a:ext cx="825858" cy="1224"/>
          </a:xfrm>
          <a:prstGeom prst="line">
            <a:avLst/>
          </a:prstGeom>
          <a:ln w="19050">
            <a:solidFill>
              <a:schemeClr val="tx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rot="10800000">
            <a:off x="7071474" y="4423565"/>
            <a:ext cx="1267540" cy="1224"/>
          </a:xfrm>
          <a:prstGeom prst="straightConnector1">
            <a:avLst/>
          </a:prstGeom>
          <a:ln w="19050">
            <a:solidFill>
              <a:schemeClr val="tx1"/>
            </a:solidFill>
            <a:tailEnd type="arrow"/>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8007446" y="1844824"/>
            <a:ext cx="228802" cy="284644"/>
          </a:xfrm>
          <a:prstGeom prst="rect">
            <a:avLst/>
          </a:prstGeom>
        </p:spPr>
        <p:txBody>
          <a:bodyPr wrap="none">
            <a:spAutoFit/>
          </a:bodyPr>
          <a:lstStyle/>
          <a:p>
            <a:r>
              <a:rPr lang="en-US" altLang="zh-CN" dirty="0" smtClean="0"/>
              <a:t>Y</a:t>
            </a:r>
            <a:endParaRPr lang="zh-CN" altLang="en-US" dirty="0"/>
          </a:p>
        </p:txBody>
      </p:sp>
      <p:cxnSp>
        <p:nvCxnSpPr>
          <p:cNvPr id="62" name="直接连接符 61"/>
          <p:cNvCxnSpPr/>
          <p:nvPr/>
        </p:nvCxnSpPr>
        <p:spPr>
          <a:xfrm flipH="1" flipV="1">
            <a:off x="5507491" y="4803865"/>
            <a:ext cx="683067" cy="7549"/>
          </a:xfrm>
          <a:prstGeom prst="line">
            <a:avLst/>
          </a:prstGeom>
          <a:ln w="19050">
            <a:solidFill>
              <a:schemeClr val="tx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rot="5400000">
            <a:off x="3993418" y="3296116"/>
            <a:ext cx="3028759" cy="612"/>
          </a:xfrm>
          <a:prstGeom prst="line">
            <a:avLst/>
          </a:prstGeom>
          <a:ln w="19050">
            <a:solidFill>
              <a:schemeClr val="tx1"/>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5695043" y="4534904"/>
            <a:ext cx="257218" cy="284644"/>
          </a:xfrm>
          <a:prstGeom prst="rect">
            <a:avLst/>
          </a:prstGeom>
        </p:spPr>
        <p:txBody>
          <a:bodyPr wrap="none">
            <a:spAutoFit/>
          </a:bodyPr>
          <a:lstStyle/>
          <a:p>
            <a:r>
              <a:rPr lang="en-US" dirty="0" smtClean="0"/>
              <a:t>N</a:t>
            </a:r>
            <a:endParaRPr lang="zh-CN" altLang="en-US" dirty="0"/>
          </a:p>
        </p:txBody>
      </p:sp>
      <p:cxnSp>
        <p:nvCxnSpPr>
          <p:cNvPr id="65" name="直接箭头连接符 64"/>
          <p:cNvCxnSpPr/>
          <p:nvPr/>
        </p:nvCxnSpPr>
        <p:spPr>
          <a:xfrm flipV="1">
            <a:off x="5508104" y="1783267"/>
            <a:ext cx="1562121" cy="2659"/>
          </a:xfrm>
          <a:prstGeom prst="straightConnector1">
            <a:avLst/>
          </a:prstGeom>
          <a:ln w="19050">
            <a:solidFill>
              <a:schemeClr val="tx1"/>
            </a:solidFill>
            <a:tailEnd type="arrow"/>
          </a:ln>
          <a:effectLst>
            <a:outerShdw blurRad="44450" dist="27940" dir="5400000" algn="ctr">
              <a:srgbClr val="000000">
                <a:alpha val="32000"/>
              </a:srgbClr>
            </a:outerShdw>
          </a:effectLst>
        </p:spPr>
        <p:style>
          <a:lnRef idx="1">
            <a:schemeClr val="accent1"/>
          </a:lnRef>
          <a:fillRef idx="0">
            <a:schemeClr val="accent1"/>
          </a:fillRef>
          <a:effectRef idx="0">
            <a:schemeClr val="accent1"/>
          </a:effectRef>
          <a:fontRef idx="minor">
            <a:schemeClr val="tx1"/>
          </a:fontRef>
        </p:style>
      </p:cxnSp>
      <p:grpSp>
        <p:nvGrpSpPr>
          <p:cNvPr id="66" name="组合 92"/>
          <p:cNvGrpSpPr/>
          <p:nvPr/>
        </p:nvGrpSpPr>
        <p:grpSpPr>
          <a:xfrm>
            <a:off x="7842275" y="3268588"/>
            <a:ext cx="1046087" cy="330343"/>
            <a:chOff x="4357686" y="1357298"/>
            <a:chExt cx="1357322" cy="428628"/>
          </a:xfrm>
        </p:grpSpPr>
        <p:sp>
          <p:nvSpPr>
            <p:cNvPr id="69" name="矩形 68"/>
            <p:cNvSpPr/>
            <p:nvPr/>
          </p:nvSpPr>
          <p:spPr>
            <a:xfrm>
              <a:off x="4357686" y="1357298"/>
              <a:ext cx="1357322" cy="428628"/>
            </a:xfrm>
            <a:prstGeom prst="rect">
              <a:avLst/>
            </a:prstGeom>
            <a:solidFill>
              <a:schemeClr val="bg1">
                <a:lumMod val="85000"/>
              </a:schemeClr>
            </a:solidFill>
            <a:ln w="9525">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69"/>
            <p:cNvSpPr/>
            <p:nvPr/>
          </p:nvSpPr>
          <p:spPr>
            <a:xfrm>
              <a:off x="4357686" y="1357298"/>
              <a:ext cx="1357322" cy="369332"/>
            </a:xfrm>
            <a:prstGeom prst="rect">
              <a:avLst/>
            </a:prstGeom>
          </p:spPr>
          <p:txBody>
            <a:bodyPr wrap="square">
              <a:spAutoFit/>
            </a:bodyPr>
            <a:lstStyle/>
            <a:p>
              <a:pPr algn="ctr"/>
              <a:r>
                <a:rPr lang="el-GR" altLang="zh-CN" sz="1200" b="1" dirty="0" smtClean="0"/>
                <a:t>Φ</a:t>
              </a:r>
              <a:r>
                <a:rPr lang="en-US" altLang="zh-CN" sz="1200" b="1" dirty="0" smtClean="0"/>
                <a:t>[k]=</a:t>
              </a:r>
              <a:r>
                <a:rPr lang="el-GR" altLang="zh-CN" sz="1200" b="1" dirty="0" smtClean="0"/>
                <a:t>Φ</a:t>
              </a:r>
              <a:r>
                <a:rPr lang="en-US" altLang="zh-CN" sz="1200" b="1" dirty="0" smtClean="0"/>
                <a:t>[k-1]</a:t>
              </a:r>
              <a:endParaRPr lang="zh-CN" altLang="en-US" sz="1200" b="1" dirty="0"/>
            </a:p>
          </p:txBody>
        </p:sp>
      </p:grpSp>
      <p:cxnSp>
        <p:nvCxnSpPr>
          <p:cNvPr id="67" name="直接箭头连接符 66"/>
          <p:cNvCxnSpPr/>
          <p:nvPr/>
        </p:nvCxnSpPr>
        <p:spPr>
          <a:xfrm rot="5400000">
            <a:off x="7842275" y="2718015"/>
            <a:ext cx="991030" cy="1224"/>
          </a:xfrm>
          <a:prstGeom prst="straightConnector1">
            <a:avLst/>
          </a:prstGeom>
          <a:ln w="19050">
            <a:solidFill>
              <a:schemeClr val="tx1"/>
            </a:solidFill>
            <a:tailEnd type="arrow"/>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7181588" y="5085476"/>
            <a:ext cx="715744" cy="307777"/>
          </a:xfrm>
          <a:prstGeom prst="rect">
            <a:avLst/>
          </a:prstGeom>
        </p:spPr>
        <p:txBody>
          <a:bodyPr wrap="square">
            <a:spAutoFit/>
          </a:bodyPr>
          <a:lstStyle/>
          <a:p>
            <a:r>
              <a:rPr lang="el-GR" altLang="zh-CN" sz="1400" dirty="0" smtClean="0"/>
              <a:t>Φ</a:t>
            </a:r>
            <a:r>
              <a:rPr lang="en-US" altLang="zh-CN" sz="1400" dirty="0" smtClean="0"/>
              <a:t>[k]=0</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38"/>
                                        </p:tgtEl>
                                      </p:cBhvr>
                                    </p:animEffect>
                                    <p:animScale>
                                      <p:cBhvr>
                                        <p:cTn id="7" dur="500" autoRev="1" fill="hold"/>
                                        <p:tgtEl>
                                          <p:spTgt spid="3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7"/>
                                        </p:tgtEl>
                                      </p:cBhvr>
                                    </p:animEffect>
                                    <p:animScale>
                                      <p:cBhvr>
                                        <p:cTn id="12" dur="500" autoRev="1" fill="hold"/>
                                        <p:tgtEl>
                                          <p:spTgt spid="3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1000" tmFilter="0, 0; .2, .5; .8, .5; 1, 0"/>
                                        <p:tgtEl>
                                          <p:spTgt spid="66"/>
                                        </p:tgtEl>
                                      </p:cBhvr>
                                    </p:animEffect>
                                    <p:animScale>
                                      <p:cBhvr>
                                        <p:cTn id="17" dur="500" autoRev="1" fill="hold"/>
                                        <p:tgtEl>
                                          <p:spTgt spid="6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1000" tmFilter="0, 0; .2, .5; .8, .5; 1, 0"/>
                                        <p:tgtEl>
                                          <p:spTgt spid="39"/>
                                        </p:tgtEl>
                                      </p:cBhvr>
                                    </p:animEffect>
                                    <p:animScale>
                                      <p:cBhvr>
                                        <p:cTn id="22" dur="500" autoRev="1" fill="hold"/>
                                        <p:tgtEl>
                                          <p:spTgt spid="39"/>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1000" tmFilter="0, 0; .2, .5; .8, .5; 1, 0"/>
                                        <p:tgtEl>
                                          <p:spTgt spid="40"/>
                                        </p:tgtEl>
                                      </p:cBhvr>
                                    </p:animEffect>
                                    <p:animScale>
                                      <p:cBhvr>
                                        <p:cTn id="27" dur="500" autoRev="1" fill="hold"/>
                                        <p:tgtEl>
                                          <p:spTgt spid="40"/>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1000" tmFilter="0, 0; .2, .5; .8, .5; 1, 0"/>
                                        <p:tgtEl>
                                          <p:spTgt spid="41"/>
                                        </p:tgtEl>
                                      </p:cBhvr>
                                    </p:animEffect>
                                    <p:animScale>
                                      <p:cBhvr>
                                        <p:cTn id="32" dur="500"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395288" y="1265240"/>
            <a:ext cx="8353425" cy="3163892"/>
          </a:xfrm>
        </p:spPr>
        <p:txBody>
          <a:bodyPr/>
          <a:lstStyle/>
          <a:p>
            <a:r>
              <a:rPr lang="en-US" dirty="0" smtClean="0">
                <a:latin typeface="Times New Roman" pitchFamily="18" charset="0"/>
                <a:cs typeface="Times New Roman" pitchFamily="18" charset="0"/>
              </a:rPr>
              <a:t>Introduction</a:t>
            </a:r>
          </a:p>
          <a:p>
            <a:r>
              <a:rPr lang="en-US" dirty="0" smtClean="0">
                <a:latin typeface="Times New Roman" pitchFamily="18" charset="0"/>
                <a:cs typeface="Times New Roman" pitchFamily="18" charset="0"/>
              </a:rPr>
              <a:t>System </a:t>
            </a:r>
            <a:r>
              <a:rPr lang="en-US" altLang="zh-CN" dirty="0" smtClean="0">
                <a:latin typeface="Times New Roman" pitchFamily="18" charset="0"/>
                <a:cs typeface="Times New Roman" pitchFamily="18" charset="0"/>
              </a:rPr>
              <a:t>Realization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Measure</a:t>
            </a:r>
            <a:r>
              <a:rPr lang="en-US" altLang="zh-CN" dirty="0" smtClean="0">
                <a:latin typeface="Times New Roman" pitchFamily="18" charset="0"/>
                <a:cs typeface="Times New Roman" pitchFamily="18" charset="0"/>
              </a:rPr>
              <a:t>ment</a:t>
            </a:r>
            <a:r>
              <a:rPr lang="en-US" dirty="0" smtClean="0">
                <a:latin typeface="Times New Roman" pitchFamily="18" charset="0"/>
                <a:cs typeface="Times New Roman" pitchFamily="18" charset="0"/>
              </a:rPr>
              <a:t>s </a:t>
            </a:r>
            <a:r>
              <a:rPr lang="en-US" altLang="zh-CN"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Results</a:t>
            </a:r>
            <a:endParaRPr lang="en-US" altLang="zh-C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Conclusions</a:t>
            </a:r>
            <a:endParaRPr lang="en-US" altLang="zh-C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Acknowledgments</a:t>
            </a:r>
          </a:p>
          <a:p>
            <a:r>
              <a:rPr lang="en-US" altLang="zh-CN" dirty="0" smtClean="0">
                <a:latin typeface="Times New Roman" pitchFamily="18" charset="0"/>
                <a:cs typeface="Times New Roman" pitchFamily="18" charset="0"/>
              </a:rPr>
              <a:t>References</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chemeClr val="bg1"/>
                                      </p:to>
                                    </p:animClr>
                                  </p:childTnLst>
                                </p:cTn>
                              </p:par>
                              <p:par>
                                <p:cTn id="7" presetID="3" presetClass="emph" presetSubtype="2" fill="hold" nodeType="withEffect">
                                  <p:stCondLst>
                                    <p:cond delay="0"/>
                                  </p:stCondLst>
                                  <p:childTnLst>
                                    <p:animClr clrSpc="rgb" dir="cw">
                                      <p:cBhvr override="childStyle">
                                        <p:cTn id="8" dur="1000" fill="hold"/>
                                        <p:tgtEl>
                                          <p:spTgt spid="3">
                                            <p:txEl>
                                              <p:pRg st="1" end="1"/>
                                            </p:txEl>
                                          </p:spTgt>
                                        </p:tgtEl>
                                        <p:attrNameLst>
                                          <p:attrName>style.color</p:attrName>
                                        </p:attrNameLst>
                                      </p:cBhvr>
                                      <p:to>
                                        <a:schemeClr val="bg1"/>
                                      </p:to>
                                    </p:animClr>
                                  </p:childTnLst>
                                </p:cTn>
                              </p:par>
                              <p:par>
                                <p:cTn id="9" presetID="3" presetClass="emph" presetSubtype="2" fill="hold" nodeType="withEffect">
                                  <p:stCondLst>
                                    <p:cond delay="0"/>
                                  </p:stCondLst>
                                  <p:childTnLst>
                                    <p:animClr clrSpc="rgb" dir="cw">
                                      <p:cBhvr override="childStyle">
                                        <p:cTn id="10" dur="1000" fill="hold"/>
                                        <p:tgtEl>
                                          <p:spTgt spid="3">
                                            <p:txEl>
                                              <p:pRg st="3" end="3"/>
                                            </p:txEl>
                                          </p:spTgt>
                                        </p:tgtEl>
                                        <p:attrNameLst>
                                          <p:attrName>style.color</p:attrName>
                                        </p:attrNameLst>
                                      </p:cBhvr>
                                      <p:to>
                                        <a:schemeClr val="bg1"/>
                                      </p:to>
                                    </p:animClr>
                                  </p:childTnLst>
                                </p:cTn>
                              </p:par>
                              <p:par>
                                <p:cTn id="11" presetID="3" presetClass="emph" presetSubtype="2" fill="hold" nodeType="withEffect">
                                  <p:stCondLst>
                                    <p:cond delay="0"/>
                                  </p:stCondLst>
                                  <p:childTnLst>
                                    <p:animClr clrSpc="rgb" dir="cw">
                                      <p:cBhvr override="childStyle">
                                        <p:cTn id="12" dur="1000" fill="hold"/>
                                        <p:tgtEl>
                                          <p:spTgt spid="3">
                                            <p:txEl>
                                              <p:pRg st="4" end="4"/>
                                            </p:txEl>
                                          </p:spTgt>
                                        </p:tgtEl>
                                        <p:attrNameLst>
                                          <p:attrName>style.color</p:attrName>
                                        </p:attrNameLst>
                                      </p:cBhvr>
                                      <p:to>
                                        <a:schemeClr val="bg1"/>
                                      </p:to>
                                    </p:animClr>
                                  </p:childTnLst>
                                </p:cTn>
                              </p:par>
                              <p:par>
                                <p:cTn id="13" presetID="3" presetClass="emph" presetSubtype="2" fill="hold" nodeType="withEffect">
                                  <p:stCondLst>
                                    <p:cond delay="0"/>
                                  </p:stCondLst>
                                  <p:childTnLst>
                                    <p:animClr clrSpc="rgb" dir="cw">
                                      <p:cBhvr override="childStyle">
                                        <p:cTn id="14" dur="1000" fill="hold"/>
                                        <p:tgtEl>
                                          <p:spTgt spid="3">
                                            <p:txEl>
                                              <p:pRg st="5" end="5"/>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Bench test</a:t>
            </a:r>
            <a:endParaRPr lang="zh-CN" altLang="en-US" dirty="0">
              <a:latin typeface="Times New Roman" pitchFamily="18" charset="0"/>
              <a:ea typeface="宋体" pitchFamily="2" charset="-122"/>
              <a:cs typeface="Times New Roman" pitchFamily="18" charset="0"/>
            </a:endParaRPr>
          </a:p>
        </p:txBody>
      </p:sp>
      <p:pic>
        <p:nvPicPr>
          <p:cNvPr id="4" name="Picture 3"/>
          <p:cNvPicPr>
            <a:picLocks noChangeAspect="1" noChangeArrowheads="1"/>
          </p:cNvPicPr>
          <p:nvPr/>
        </p:nvPicPr>
        <p:blipFill>
          <a:blip r:embed="rId2"/>
          <a:srcRect t="51923"/>
          <a:stretch>
            <a:fillRect/>
          </a:stretch>
        </p:blipFill>
        <p:spPr bwMode="auto">
          <a:xfrm>
            <a:off x="4572000" y="4071942"/>
            <a:ext cx="4000528" cy="1813426"/>
          </a:xfrm>
          <a:prstGeom prst="rect">
            <a:avLst/>
          </a:prstGeom>
          <a:noFill/>
          <a:ln w="9525">
            <a:noFill/>
            <a:miter lim="800000"/>
            <a:headEnd/>
            <a:tailEnd/>
          </a:ln>
          <a:effectLst/>
        </p:spPr>
      </p:pic>
      <p:pic>
        <p:nvPicPr>
          <p:cNvPr id="5" name="Picture 4"/>
          <p:cNvPicPr>
            <a:picLocks noChangeAspect="1" noChangeArrowheads="1"/>
          </p:cNvPicPr>
          <p:nvPr/>
        </p:nvPicPr>
        <p:blipFill>
          <a:blip r:embed="rId3"/>
          <a:srcRect b="33219"/>
          <a:stretch>
            <a:fillRect/>
          </a:stretch>
        </p:blipFill>
        <p:spPr bwMode="auto">
          <a:xfrm>
            <a:off x="357158" y="1643050"/>
            <a:ext cx="3989486" cy="3714776"/>
          </a:xfrm>
          <a:prstGeom prst="rect">
            <a:avLst/>
          </a:prstGeom>
          <a:noFill/>
          <a:ln w="9525">
            <a:noFill/>
            <a:miter lim="800000"/>
            <a:headEnd/>
            <a:tailEnd/>
          </a:ln>
          <a:effectLst/>
        </p:spPr>
      </p:pic>
      <p:pic>
        <p:nvPicPr>
          <p:cNvPr id="6" name="Picture 5" descr="C:\Documents and Settings\admin\My Documents\Tencent Files\287497802\Image\1)5B2{GU089N}2R(C~F}0N4.jpg"/>
          <p:cNvPicPr>
            <a:picLocks noChangeAspect="1" noChangeArrowheads="1"/>
          </p:cNvPicPr>
          <p:nvPr/>
        </p:nvPicPr>
        <p:blipFill>
          <a:blip r:embed="rId4"/>
          <a:srcRect/>
          <a:stretch>
            <a:fillRect/>
          </a:stretch>
        </p:blipFill>
        <p:spPr bwMode="auto">
          <a:xfrm>
            <a:off x="5000628" y="1071546"/>
            <a:ext cx="3078276" cy="2743186"/>
          </a:xfrm>
          <a:prstGeom prst="rect">
            <a:avLst/>
          </a:prstGeom>
          <a:noFill/>
        </p:spPr>
      </p:pic>
      <p:sp>
        <p:nvSpPr>
          <p:cNvPr id="7" name="矩形 6"/>
          <p:cNvSpPr/>
          <p:nvPr/>
        </p:nvSpPr>
        <p:spPr>
          <a:xfrm>
            <a:off x="5286380" y="5857892"/>
            <a:ext cx="2928958" cy="276999"/>
          </a:xfrm>
          <a:prstGeom prst="rect">
            <a:avLst/>
          </a:prstGeom>
        </p:spPr>
        <p:txBody>
          <a:bodyPr wrap="square">
            <a:spAutoFit/>
          </a:bodyPr>
          <a:lstStyle/>
          <a:p>
            <a:r>
              <a:rPr lang="en-US" altLang="zh-CN" sz="1200" dirty="0" smtClean="0">
                <a:latin typeface="Times New Roman" pitchFamily="18" charset="0"/>
                <a:ea typeface="宋体" pitchFamily="2" charset="-122"/>
                <a:cs typeface="Times New Roman" pitchFamily="18" charset="0"/>
              </a:rPr>
              <a:t>Real-Time calculation results by new system</a:t>
            </a:r>
            <a:endParaRPr lang="zh-CN" altLang="en-US" sz="1200" dirty="0" smtClean="0">
              <a:latin typeface="Times New Roman" pitchFamily="18" charset="0"/>
              <a:ea typeface="宋体" pitchFamily="2" charset="-122"/>
              <a:cs typeface="Times New Roman" pitchFamily="18" charset="0"/>
            </a:endParaRPr>
          </a:p>
        </p:txBody>
      </p:sp>
      <p:sp>
        <p:nvSpPr>
          <p:cNvPr id="8" name="矩形 7"/>
          <p:cNvSpPr/>
          <p:nvPr/>
        </p:nvSpPr>
        <p:spPr>
          <a:xfrm>
            <a:off x="1357290" y="5366579"/>
            <a:ext cx="1714512" cy="276999"/>
          </a:xfrm>
          <a:prstGeom prst="rect">
            <a:avLst/>
          </a:prstGeom>
        </p:spPr>
        <p:txBody>
          <a:bodyPr wrap="square">
            <a:spAutoFit/>
          </a:bodyPr>
          <a:lstStyle/>
          <a:p>
            <a:r>
              <a:rPr lang="en-US" altLang="zh-CN" sz="1200" dirty="0" smtClean="0">
                <a:latin typeface="Times New Roman" pitchFamily="18" charset="0"/>
                <a:ea typeface="宋体" pitchFamily="2" charset="-122"/>
                <a:cs typeface="Times New Roman" pitchFamily="18" charset="0"/>
              </a:rPr>
              <a:t>Raw data for bench test</a:t>
            </a:r>
            <a:endParaRPr lang="zh-CN" altLang="en-US" sz="1200" dirty="0" smtClean="0">
              <a:latin typeface="Times New Roman" pitchFamily="18" charset="0"/>
              <a:ea typeface="宋体" pitchFamily="2" charset="-122"/>
              <a:cs typeface="Times New Roman" pitchFamily="18" charset="0"/>
            </a:endParaRPr>
          </a:p>
        </p:txBody>
      </p:sp>
      <p:sp>
        <p:nvSpPr>
          <p:cNvPr id="9" name="矩形 8"/>
          <p:cNvSpPr/>
          <p:nvPr/>
        </p:nvSpPr>
        <p:spPr>
          <a:xfrm>
            <a:off x="5143504" y="3786190"/>
            <a:ext cx="2928958" cy="276999"/>
          </a:xfrm>
          <a:prstGeom prst="rect">
            <a:avLst/>
          </a:prstGeom>
        </p:spPr>
        <p:txBody>
          <a:bodyPr wrap="square">
            <a:spAutoFit/>
          </a:bodyPr>
          <a:lstStyle/>
          <a:p>
            <a:r>
              <a:rPr lang="en-US" altLang="zh-CN" sz="1200" dirty="0" smtClean="0">
                <a:latin typeface="Times New Roman" pitchFamily="18" charset="0"/>
                <a:ea typeface="宋体" pitchFamily="2" charset="-122"/>
                <a:cs typeface="Times New Roman" pitchFamily="18" charset="0"/>
              </a:rPr>
              <a:t>Offline calculation results by </a:t>
            </a:r>
            <a:r>
              <a:rPr lang="en-US" altLang="zh-CN" sz="1200" dirty="0" err="1" smtClean="0">
                <a:latin typeface="Times New Roman" pitchFamily="18" charset="0"/>
                <a:ea typeface="宋体" pitchFamily="2" charset="-122"/>
                <a:cs typeface="Times New Roman" pitchFamily="18" charset="0"/>
              </a:rPr>
              <a:t>Matlab</a:t>
            </a:r>
            <a:endParaRPr lang="zh-CN" altLang="en-US" sz="1200" dirty="0" smtClean="0">
              <a:latin typeface="Times New Roman" pitchFamily="18" charset="0"/>
              <a:ea typeface="宋体" pitchFamily="2" charset="-122"/>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Experimental results</a:t>
            </a:r>
            <a:endParaRPr lang="zh-CN" altLang="en-US" dirty="0" smtClean="0">
              <a:latin typeface="Times New Roman" pitchFamily="18" charset="0"/>
              <a:ea typeface="宋体" pitchFamily="2" charset="-122"/>
              <a:cs typeface="Times New Roman" pitchFamily="18" charset="0"/>
            </a:endParaRPr>
          </a:p>
        </p:txBody>
      </p:sp>
      <p:sp>
        <p:nvSpPr>
          <p:cNvPr id="4" name="灯片编号占位符 3"/>
          <p:cNvSpPr>
            <a:spLocks noGrp="1"/>
          </p:cNvSpPr>
          <p:nvPr>
            <p:ph type="sldNum" sz="quarter" idx="10"/>
          </p:nvPr>
        </p:nvSpPr>
        <p:spPr/>
        <p:txBody>
          <a:bodyPr/>
          <a:lstStyle/>
          <a:p>
            <a:pPr>
              <a:defRPr/>
            </a:pPr>
            <a:fld id="{18FA3292-6777-44C9-A950-663FFAC19AF3}" type="slidenum">
              <a:rPr lang="en-US" smtClean="0"/>
              <a:pPr>
                <a:defRPr/>
              </a:pPr>
              <a:t>13</a:t>
            </a:fld>
            <a:endParaRPr lang="en-US"/>
          </a:p>
        </p:txBody>
      </p:sp>
      <p:pic>
        <p:nvPicPr>
          <p:cNvPr id="5" name="图片 4" descr="phase.bmp"/>
          <p:cNvPicPr>
            <a:picLocks noChangeAspect="1"/>
          </p:cNvPicPr>
          <p:nvPr/>
        </p:nvPicPr>
        <p:blipFill>
          <a:blip r:embed="rId2"/>
          <a:stretch>
            <a:fillRect/>
          </a:stretch>
        </p:blipFill>
        <p:spPr>
          <a:xfrm>
            <a:off x="2428860" y="2523106"/>
            <a:ext cx="6357982" cy="1763150"/>
          </a:xfrm>
          <a:prstGeom prst="rect">
            <a:avLst/>
          </a:prstGeom>
        </p:spPr>
      </p:pic>
      <p:pic>
        <p:nvPicPr>
          <p:cNvPr id="6" name="图片 5" descr="ip.bmp"/>
          <p:cNvPicPr>
            <a:picLocks noChangeAspect="1"/>
          </p:cNvPicPr>
          <p:nvPr/>
        </p:nvPicPr>
        <p:blipFill>
          <a:blip r:embed="rId3"/>
          <a:stretch>
            <a:fillRect/>
          </a:stretch>
        </p:blipFill>
        <p:spPr>
          <a:xfrm>
            <a:off x="2428860" y="928670"/>
            <a:ext cx="6357982" cy="1725198"/>
          </a:xfrm>
          <a:prstGeom prst="rect">
            <a:avLst/>
          </a:prstGeom>
        </p:spPr>
      </p:pic>
      <p:pic>
        <p:nvPicPr>
          <p:cNvPr id="9" name="内容占位符 8" descr="density.bmp"/>
          <p:cNvPicPr>
            <a:picLocks noGrp="1" noChangeAspect="1"/>
          </p:cNvPicPr>
          <p:nvPr>
            <p:ph idx="1"/>
          </p:nvPr>
        </p:nvPicPr>
        <p:blipFill>
          <a:blip r:embed="rId4"/>
          <a:stretch>
            <a:fillRect/>
          </a:stretch>
        </p:blipFill>
        <p:spPr>
          <a:xfrm>
            <a:off x="2428861" y="4357694"/>
            <a:ext cx="6355675" cy="1764000"/>
          </a:xfrm>
        </p:spPr>
      </p:pic>
      <p:sp>
        <p:nvSpPr>
          <p:cNvPr id="10" name="矩形 9"/>
          <p:cNvSpPr/>
          <p:nvPr/>
        </p:nvSpPr>
        <p:spPr>
          <a:xfrm>
            <a:off x="-32" y="2143116"/>
            <a:ext cx="2550698" cy="276999"/>
          </a:xfrm>
          <a:prstGeom prst="rect">
            <a:avLst/>
          </a:prstGeom>
        </p:spPr>
        <p:txBody>
          <a:bodyPr wrap="none">
            <a:spAutoFit/>
          </a:bodyPr>
          <a:lstStyle/>
          <a:p>
            <a:r>
              <a:rPr lang="en-US" altLang="zh-CN" sz="1200" dirty="0" smtClean="0"/>
              <a:t>Plasma Current @ Shot NO.50650</a:t>
            </a:r>
            <a:endParaRPr lang="zh-CN" altLang="en-US" sz="1200" dirty="0"/>
          </a:p>
        </p:txBody>
      </p:sp>
      <p:sp>
        <p:nvSpPr>
          <p:cNvPr id="11" name="矩形 10"/>
          <p:cNvSpPr/>
          <p:nvPr/>
        </p:nvSpPr>
        <p:spPr>
          <a:xfrm>
            <a:off x="-32" y="3681715"/>
            <a:ext cx="2244525" cy="276999"/>
          </a:xfrm>
          <a:prstGeom prst="rect">
            <a:avLst/>
          </a:prstGeom>
        </p:spPr>
        <p:txBody>
          <a:bodyPr wrap="none">
            <a:spAutoFit/>
          </a:bodyPr>
          <a:lstStyle/>
          <a:p>
            <a:r>
              <a:rPr lang="en-US" altLang="zh-CN" sz="1200" dirty="0" smtClean="0"/>
              <a:t>Phase shift @ Shot NO.50650</a:t>
            </a:r>
            <a:endParaRPr lang="zh-CN" altLang="en-US" sz="1200" dirty="0" smtClean="0"/>
          </a:p>
        </p:txBody>
      </p:sp>
      <p:sp>
        <p:nvSpPr>
          <p:cNvPr id="12" name="矩形 11"/>
          <p:cNvSpPr/>
          <p:nvPr/>
        </p:nvSpPr>
        <p:spPr>
          <a:xfrm>
            <a:off x="-32" y="5723769"/>
            <a:ext cx="2576346" cy="276999"/>
          </a:xfrm>
          <a:prstGeom prst="rect">
            <a:avLst/>
          </a:prstGeom>
        </p:spPr>
        <p:txBody>
          <a:bodyPr wrap="none">
            <a:spAutoFit/>
          </a:bodyPr>
          <a:lstStyle/>
          <a:p>
            <a:r>
              <a:rPr lang="en-US" altLang="zh-CN" sz="1200" dirty="0" smtClean="0"/>
              <a:t>Electron density @ Shot NO.50650</a:t>
            </a:r>
            <a:endParaRPr lang="zh-CN" altLang="en-US" sz="1200" dirty="0" smtClean="0"/>
          </a:p>
        </p:txBody>
      </p:sp>
      <p:sp>
        <p:nvSpPr>
          <p:cNvPr id="13" name="矩形 12"/>
          <p:cNvSpPr/>
          <p:nvPr/>
        </p:nvSpPr>
        <p:spPr>
          <a:xfrm>
            <a:off x="5572132" y="5907305"/>
            <a:ext cx="373820" cy="307777"/>
          </a:xfrm>
          <a:prstGeom prst="rect">
            <a:avLst/>
          </a:prstGeom>
          <a:solidFill>
            <a:schemeClr val="bg1"/>
          </a:solidFill>
        </p:spPr>
        <p:txBody>
          <a:bodyPr wrap="none">
            <a:spAutoFit/>
          </a:bodyPr>
          <a:lstStyle/>
          <a:p>
            <a:r>
              <a:rPr lang="en-US" altLang="zh-CN" sz="1400" dirty="0" smtClean="0"/>
              <a:t>t/s</a:t>
            </a:r>
            <a:endParaRPr lang="zh-CN" altLang="en-US" sz="1400" dirty="0"/>
          </a:p>
        </p:txBody>
      </p:sp>
      <p:sp>
        <p:nvSpPr>
          <p:cNvPr id="14" name="矩形 13"/>
          <p:cNvSpPr/>
          <p:nvPr/>
        </p:nvSpPr>
        <p:spPr>
          <a:xfrm>
            <a:off x="5555502" y="2406843"/>
            <a:ext cx="373820" cy="307777"/>
          </a:xfrm>
          <a:prstGeom prst="rect">
            <a:avLst/>
          </a:prstGeom>
          <a:solidFill>
            <a:schemeClr val="bg1"/>
          </a:solidFill>
        </p:spPr>
        <p:txBody>
          <a:bodyPr wrap="none">
            <a:spAutoFit/>
          </a:bodyPr>
          <a:lstStyle/>
          <a:p>
            <a:r>
              <a:rPr lang="en-US" altLang="zh-CN" sz="1400" dirty="0" smtClean="0"/>
              <a:t>t/s</a:t>
            </a:r>
            <a:endParaRPr lang="zh-CN" altLang="en-US" sz="1400" dirty="0"/>
          </a:p>
        </p:txBody>
      </p:sp>
      <p:sp>
        <p:nvSpPr>
          <p:cNvPr id="15" name="矩形 14"/>
          <p:cNvSpPr/>
          <p:nvPr/>
        </p:nvSpPr>
        <p:spPr>
          <a:xfrm>
            <a:off x="5500694" y="4071942"/>
            <a:ext cx="428628" cy="307777"/>
          </a:xfrm>
          <a:prstGeom prst="rect">
            <a:avLst/>
          </a:prstGeom>
          <a:solidFill>
            <a:schemeClr val="bg1"/>
          </a:solidFill>
        </p:spPr>
        <p:txBody>
          <a:bodyPr wrap="square">
            <a:spAutoFit/>
          </a:bodyPr>
          <a:lstStyle/>
          <a:p>
            <a:r>
              <a:rPr lang="en-US" altLang="zh-CN" sz="1400" dirty="0" smtClean="0"/>
              <a:t>t/s</a:t>
            </a:r>
            <a:endParaRPr lang="zh-CN" altLang="en-US" sz="1400" dirty="0"/>
          </a:p>
        </p:txBody>
      </p:sp>
      <p:sp>
        <p:nvSpPr>
          <p:cNvPr id="16" name="矩形 15"/>
          <p:cNvSpPr/>
          <p:nvPr/>
        </p:nvSpPr>
        <p:spPr>
          <a:xfrm rot="16200000">
            <a:off x="1863954" y="3186064"/>
            <a:ext cx="1250663" cy="307777"/>
          </a:xfrm>
          <a:prstGeom prst="rect">
            <a:avLst/>
          </a:prstGeom>
          <a:solidFill>
            <a:schemeClr val="bg1"/>
          </a:solidFill>
        </p:spPr>
        <p:txBody>
          <a:bodyPr wrap="none">
            <a:spAutoFit/>
          </a:bodyPr>
          <a:lstStyle/>
          <a:p>
            <a:r>
              <a:rPr lang="en-US" altLang="zh-CN" sz="1400" dirty="0" smtClean="0"/>
              <a:t>Phase (DEG)</a:t>
            </a:r>
            <a:endParaRPr lang="zh-CN" altLang="en-US" sz="1400" dirty="0"/>
          </a:p>
        </p:txBody>
      </p:sp>
      <p:sp>
        <p:nvSpPr>
          <p:cNvPr id="17" name="矩形 16"/>
          <p:cNvSpPr/>
          <p:nvPr/>
        </p:nvSpPr>
        <p:spPr>
          <a:xfrm rot="16200000">
            <a:off x="1796931" y="4918185"/>
            <a:ext cx="1285884" cy="307777"/>
          </a:xfrm>
          <a:prstGeom prst="rect">
            <a:avLst/>
          </a:prstGeom>
          <a:solidFill>
            <a:schemeClr val="bg1"/>
          </a:solidFill>
        </p:spPr>
        <p:txBody>
          <a:bodyPr wrap="square">
            <a:spAutoFit/>
          </a:bodyPr>
          <a:lstStyle/>
          <a:p>
            <a:r>
              <a:rPr lang="en-US" altLang="zh-CN" sz="1400" dirty="0" smtClean="0"/>
              <a:t>DEN (</a:t>
            </a:r>
            <a:r>
              <a:rPr lang="en-US" sz="1400" dirty="0" smtClean="0"/>
              <a:t>e19/m</a:t>
            </a:r>
            <a:r>
              <a:rPr lang="en-US" sz="1400" baseline="30000" dirty="0" smtClean="0"/>
              <a:t>3</a:t>
            </a:r>
            <a:r>
              <a:rPr lang="en-US" altLang="zh-CN" sz="1400" dirty="0" smtClean="0"/>
              <a:t>)</a:t>
            </a:r>
            <a:endParaRPr lang="zh-CN" altLang="en-US" sz="1400" dirty="0"/>
          </a:p>
        </p:txBody>
      </p:sp>
      <p:sp>
        <p:nvSpPr>
          <p:cNvPr id="18" name="矩形 17"/>
          <p:cNvSpPr/>
          <p:nvPr/>
        </p:nvSpPr>
        <p:spPr>
          <a:xfrm rot="16200000">
            <a:off x="2059833" y="1583450"/>
            <a:ext cx="760080" cy="307777"/>
          </a:xfrm>
          <a:prstGeom prst="rect">
            <a:avLst/>
          </a:prstGeom>
          <a:solidFill>
            <a:schemeClr val="bg1"/>
          </a:solidFill>
        </p:spPr>
        <p:txBody>
          <a:bodyPr wrap="none">
            <a:spAutoFit/>
          </a:bodyPr>
          <a:lstStyle/>
          <a:p>
            <a:r>
              <a:rPr lang="en-US" altLang="zh-CN" sz="1400" dirty="0" smtClean="0"/>
              <a:t>IP (KA)</a:t>
            </a:r>
            <a:endParaRPr lang="zh-CN" alt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395288" y="1265240"/>
            <a:ext cx="8353425" cy="3163892"/>
          </a:xfrm>
        </p:spPr>
        <p:txBody>
          <a:bodyPr/>
          <a:lstStyle/>
          <a:p>
            <a:r>
              <a:rPr lang="en-US" dirty="0" smtClean="0">
                <a:latin typeface="Times New Roman" pitchFamily="18" charset="0"/>
                <a:cs typeface="Times New Roman" pitchFamily="18" charset="0"/>
              </a:rPr>
              <a:t>Introduction</a:t>
            </a:r>
          </a:p>
          <a:p>
            <a:r>
              <a:rPr lang="en-US" dirty="0" smtClean="0">
                <a:latin typeface="Times New Roman" pitchFamily="18" charset="0"/>
                <a:cs typeface="Times New Roman" pitchFamily="18" charset="0"/>
              </a:rPr>
              <a:t>System </a:t>
            </a:r>
            <a:r>
              <a:rPr lang="en-US" altLang="zh-CN" dirty="0" smtClean="0">
                <a:latin typeface="Times New Roman" pitchFamily="18" charset="0"/>
                <a:cs typeface="Times New Roman" pitchFamily="18" charset="0"/>
              </a:rPr>
              <a:t>Realization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Measure</a:t>
            </a:r>
            <a:r>
              <a:rPr lang="en-US" altLang="zh-CN" dirty="0" smtClean="0">
                <a:latin typeface="Times New Roman" pitchFamily="18" charset="0"/>
                <a:cs typeface="Times New Roman" pitchFamily="18" charset="0"/>
              </a:rPr>
              <a:t>ment</a:t>
            </a:r>
            <a:r>
              <a:rPr lang="en-US" dirty="0" smtClean="0">
                <a:latin typeface="Times New Roman" pitchFamily="18" charset="0"/>
                <a:cs typeface="Times New Roman" pitchFamily="18" charset="0"/>
              </a:rPr>
              <a:t>s </a:t>
            </a:r>
            <a:r>
              <a:rPr lang="en-US" altLang="zh-CN"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Results</a:t>
            </a:r>
            <a:endParaRPr lang="en-US" altLang="zh-C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Conclusions</a:t>
            </a:r>
            <a:endParaRPr lang="en-US" altLang="zh-C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Acknowledgments</a:t>
            </a:r>
          </a:p>
          <a:p>
            <a:r>
              <a:rPr lang="en-US" altLang="zh-CN" dirty="0" smtClean="0">
                <a:latin typeface="Times New Roman" pitchFamily="18" charset="0"/>
                <a:cs typeface="Times New Roman" pitchFamily="18" charset="0"/>
              </a:rPr>
              <a:t>References</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0" end="0"/>
                                            </p:txEl>
                                          </p:spTgt>
                                        </p:tgtEl>
                                        <p:attrNameLst>
                                          <p:attrName>style.color</p:attrName>
                                        </p:attrNameLst>
                                      </p:cBhvr>
                                      <p:to>
                                        <a:schemeClr val="bg1"/>
                                      </p:to>
                                    </p:animClr>
                                  </p:childTnLst>
                                </p:cTn>
                              </p:par>
                              <p:par>
                                <p:cTn id="7" presetID="3" presetClass="emph" presetSubtype="2" fill="hold" nodeType="withEffect">
                                  <p:stCondLst>
                                    <p:cond delay="0"/>
                                  </p:stCondLst>
                                  <p:childTnLst>
                                    <p:animClr clrSpc="rgb" dir="cw">
                                      <p:cBhvr override="childStyle">
                                        <p:cTn id="8" dur="1000" fill="hold"/>
                                        <p:tgtEl>
                                          <p:spTgt spid="3">
                                            <p:txEl>
                                              <p:pRg st="1" end="1"/>
                                            </p:txEl>
                                          </p:spTgt>
                                        </p:tgtEl>
                                        <p:attrNameLst>
                                          <p:attrName>style.color</p:attrName>
                                        </p:attrNameLst>
                                      </p:cBhvr>
                                      <p:to>
                                        <a:schemeClr val="bg1"/>
                                      </p:to>
                                    </p:animClr>
                                  </p:childTnLst>
                                </p:cTn>
                              </p:par>
                              <p:par>
                                <p:cTn id="9" presetID="3" presetClass="emph" presetSubtype="2" fill="hold" nodeType="withEffect">
                                  <p:stCondLst>
                                    <p:cond delay="0"/>
                                  </p:stCondLst>
                                  <p:childTnLst>
                                    <p:animClr clrSpc="rgb" dir="cw">
                                      <p:cBhvr override="childStyle">
                                        <p:cTn id="10" dur="1000" fill="hold"/>
                                        <p:tgtEl>
                                          <p:spTgt spid="3">
                                            <p:txEl>
                                              <p:pRg st="2" end="2"/>
                                            </p:txEl>
                                          </p:spTgt>
                                        </p:tgtEl>
                                        <p:attrNameLst>
                                          <p:attrName>style.color</p:attrName>
                                        </p:attrNameLst>
                                      </p:cBhvr>
                                      <p:to>
                                        <a:schemeClr val="bg1"/>
                                      </p:to>
                                    </p:animClr>
                                  </p:childTnLst>
                                </p:cTn>
                              </p:par>
                              <p:par>
                                <p:cTn id="11" presetID="3" presetClass="emph" presetSubtype="2" fill="hold" nodeType="withEffect">
                                  <p:stCondLst>
                                    <p:cond delay="0"/>
                                  </p:stCondLst>
                                  <p:childTnLst>
                                    <p:animClr clrSpc="rgb" dir="cw">
                                      <p:cBhvr override="childStyle">
                                        <p:cTn id="12" dur="1000" fill="hold"/>
                                        <p:tgtEl>
                                          <p:spTgt spid="3">
                                            <p:txEl>
                                              <p:pRg st="4" end="4"/>
                                            </p:txEl>
                                          </p:spTgt>
                                        </p:tgtEl>
                                        <p:attrNameLst>
                                          <p:attrName>style.color</p:attrName>
                                        </p:attrNameLst>
                                      </p:cBhvr>
                                      <p:to>
                                        <a:schemeClr val="bg1"/>
                                      </p:to>
                                    </p:animClr>
                                  </p:childTnLst>
                                </p:cTn>
                              </p:par>
                              <p:par>
                                <p:cTn id="13" presetID="3" presetClass="emph" presetSubtype="2" fill="hold" nodeType="withEffect">
                                  <p:stCondLst>
                                    <p:cond delay="0"/>
                                  </p:stCondLst>
                                  <p:childTnLst>
                                    <p:animClr clrSpc="rgb" dir="cw">
                                      <p:cBhvr override="childStyle">
                                        <p:cTn id="14" dur="1000" fill="hold"/>
                                        <p:tgtEl>
                                          <p:spTgt spid="3">
                                            <p:txEl>
                                              <p:pRg st="5" end="5"/>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Conclusions</a:t>
            </a:r>
            <a:endParaRPr lang="zh-CN" altLang="en-US" dirty="0">
              <a:latin typeface="Times New Roman" pitchFamily="18" charset="0"/>
              <a:ea typeface="宋体" pitchFamily="2" charset="-122"/>
              <a:cs typeface="Times New Roman" pitchFamily="18" charset="0"/>
            </a:endParaRPr>
          </a:p>
        </p:txBody>
      </p:sp>
      <p:sp>
        <p:nvSpPr>
          <p:cNvPr id="3" name="内容占位符 2"/>
          <p:cNvSpPr>
            <a:spLocks noGrp="1"/>
          </p:cNvSpPr>
          <p:nvPr>
            <p:ph idx="1"/>
          </p:nvPr>
        </p:nvSpPr>
        <p:spPr>
          <a:xfrm>
            <a:off x="395288" y="1050926"/>
            <a:ext cx="8353176" cy="2520950"/>
          </a:xfrm>
        </p:spPr>
        <p:txBody>
          <a:bodyPr/>
          <a:lstStyle/>
          <a:p>
            <a:pPr marL="0">
              <a:buFont typeface="Wingdings" pitchFamily="2" charset="2"/>
              <a:buChar char="Ø"/>
            </a:pPr>
            <a:r>
              <a:rPr lang="en-US" altLang="zh-CN" b="0" kern="1200" dirty="0" smtClean="0">
                <a:latin typeface="Times New Roman" pitchFamily="18" charset="0"/>
                <a:ea typeface="+mn-ea"/>
                <a:cs typeface="Times New Roman" pitchFamily="18" charset="0"/>
              </a:rPr>
              <a:t>The </a:t>
            </a:r>
            <a:r>
              <a:rPr lang="en-US" b="0" kern="1200" dirty="0" smtClean="0">
                <a:latin typeface="Times New Roman" pitchFamily="18" charset="0"/>
                <a:ea typeface="+mn-ea"/>
                <a:cs typeface="Times New Roman" pitchFamily="18" charset="0"/>
              </a:rPr>
              <a:t>density measurement system (DMS) has been developed to provide real-time data processing ability for EAST POINT system.  </a:t>
            </a:r>
          </a:p>
          <a:p>
            <a:pPr marL="0">
              <a:buFont typeface="Wingdings" pitchFamily="2" charset="2"/>
              <a:buChar char="Ø"/>
            </a:pPr>
            <a:r>
              <a:rPr lang="en-US" b="0" kern="1200" dirty="0" smtClean="0">
                <a:latin typeface="Times New Roman" pitchFamily="18" charset="0"/>
                <a:ea typeface="+mn-ea"/>
                <a:cs typeface="Times New Roman" pitchFamily="18" charset="0"/>
              </a:rPr>
              <a:t>The  DMS can access 5 channels data at the rate of 10 M Sample/s, </a:t>
            </a:r>
            <a:r>
              <a:rPr lang="en-US" altLang="zh-CN" b="0" kern="1200" dirty="0" smtClean="0">
                <a:latin typeface="Times New Roman" pitchFamily="18" charset="0"/>
                <a:cs typeface="Times New Roman" pitchFamily="18" charset="0"/>
              </a:rPr>
              <a:t>easy-upgradable, extensible.</a:t>
            </a:r>
            <a:endParaRPr lang="zh-CN" altLang="en-US" b="0" kern="1200" dirty="0">
              <a:latin typeface="Times New Roman" pitchFamily="18" charset="0"/>
              <a:cs typeface="Times New Roman" pitchFamily="18" charset="0"/>
            </a:endParaRPr>
          </a:p>
          <a:p>
            <a:pPr marL="0">
              <a:buFont typeface="Wingdings" pitchFamily="2" charset="2"/>
              <a:buChar char="Ø"/>
            </a:pPr>
            <a:r>
              <a:rPr lang="en-US" b="0" kern="1200" dirty="0" smtClean="0">
                <a:latin typeface="Times New Roman" pitchFamily="18" charset="0"/>
                <a:ea typeface="+mn-ea"/>
                <a:cs typeface="Times New Roman" pitchFamily="18" charset="0"/>
              </a:rPr>
              <a:t>The bench test and experiment results </a:t>
            </a:r>
            <a:r>
              <a:rPr lang="en-US" b="0" kern="1200" dirty="0" smtClean="0">
                <a:latin typeface="Times New Roman" pitchFamily="18" charset="0"/>
                <a:ea typeface="+mn-ea"/>
                <a:cs typeface="Times New Roman" pitchFamily="18" charset="0"/>
              </a:rPr>
              <a:t>in 2014’ </a:t>
            </a:r>
            <a:r>
              <a:rPr lang="en-US" b="0" kern="1200" dirty="0" smtClean="0">
                <a:latin typeface="Times New Roman" pitchFamily="18" charset="0"/>
                <a:ea typeface="+mn-ea"/>
                <a:cs typeface="Times New Roman" pitchFamily="18" charset="0"/>
              </a:rPr>
              <a:t>EAST campaign  </a:t>
            </a:r>
            <a:r>
              <a:rPr lang="en-US" altLang="zh-CN" b="0" kern="1200" dirty="0" smtClean="0">
                <a:latin typeface="Times New Roman" pitchFamily="18" charset="0"/>
                <a:ea typeface="+mn-ea"/>
                <a:cs typeface="Times New Roman" pitchFamily="18" charset="0"/>
              </a:rPr>
              <a:t>m</a:t>
            </a:r>
            <a:r>
              <a:rPr lang="en-US" b="0" kern="1200" dirty="0" smtClean="0">
                <a:latin typeface="Times New Roman" pitchFamily="18" charset="0"/>
                <a:ea typeface="+mn-ea"/>
                <a:cs typeface="Times New Roman" pitchFamily="18" charset="0"/>
              </a:rPr>
              <a:t>eet </a:t>
            </a:r>
            <a:r>
              <a:rPr lang="en-US" b="0" kern="1200" dirty="0" smtClean="0">
                <a:latin typeface="Times New Roman" pitchFamily="18" charset="0"/>
                <a:ea typeface="+mn-ea"/>
                <a:cs typeface="Times New Roman" pitchFamily="18" charset="0"/>
              </a:rPr>
              <a:t>the requirements of design</a:t>
            </a:r>
            <a:r>
              <a:rPr lang="en-US" b="0" kern="1200" dirty="0" smtClean="0">
                <a:latin typeface="Times New Roman" pitchFamily="18" charset="0"/>
                <a:ea typeface="+mn-ea"/>
                <a:cs typeface="Times New Roman" pitchFamily="18" charset="0"/>
              </a:rPr>
              <a:t>.</a:t>
            </a:r>
            <a:endParaRPr lang="en-US" b="0" kern="1200" dirty="0" smtClean="0">
              <a:latin typeface="Times New Roman" pitchFamily="18" charset="0"/>
              <a:ea typeface="+mn-ea"/>
              <a:cs typeface="Times New Roman" pitchFamily="18" charset="0"/>
            </a:endParaRPr>
          </a:p>
        </p:txBody>
      </p:sp>
      <p:sp>
        <p:nvSpPr>
          <p:cNvPr id="4" name="矩形 3"/>
          <p:cNvSpPr/>
          <p:nvPr/>
        </p:nvSpPr>
        <p:spPr>
          <a:xfrm>
            <a:off x="285720" y="3786190"/>
            <a:ext cx="1951175" cy="523220"/>
          </a:xfrm>
          <a:prstGeom prst="rect">
            <a:avLst/>
          </a:prstGeom>
        </p:spPr>
        <p:txBody>
          <a:bodyPr wrap="none">
            <a:spAutoFit/>
          </a:bodyPr>
          <a:lstStyle/>
          <a:p>
            <a:r>
              <a:rPr lang="en-US" altLang="zh-CN" sz="2800" dirty="0" smtClean="0">
                <a:latin typeface="Times New Roman" pitchFamily="18" charset="0"/>
                <a:cs typeface="Times New Roman" pitchFamily="18" charset="0"/>
              </a:rPr>
              <a:t>Future work</a:t>
            </a:r>
            <a:endParaRPr lang="zh-CN" altLang="en-US" sz="2800" dirty="0">
              <a:latin typeface="Times New Roman" pitchFamily="18" charset="0"/>
              <a:cs typeface="Times New Roman" pitchFamily="18" charset="0"/>
            </a:endParaRPr>
          </a:p>
        </p:txBody>
      </p:sp>
      <p:sp>
        <p:nvSpPr>
          <p:cNvPr id="5" name="矩形 4"/>
          <p:cNvSpPr/>
          <p:nvPr/>
        </p:nvSpPr>
        <p:spPr>
          <a:xfrm>
            <a:off x="357158" y="4286256"/>
            <a:ext cx="6913496" cy="1384995"/>
          </a:xfrm>
          <a:prstGeom prst="rect">
            <a:avLst/>
          </a:prstGeom>
        </p:spPr>
        <p:txBody>
          <a:bodyPr wrap="none">
            <a:spAutoFit/>
          </a:bodyPr>
          <a:lstStyle/>
          <a:p>
            <a:pPr>
              <a:lnSpc>
                <a:spcPct val="150000"/>
              </a:lnSpc>
              <a:buFont typeface="Arial" pitchFamily="34" charset="0"/>
              <a:buChar char="•"/>
            </a:pPr>
            <a:r>
              <a:rPr lang="en-US" sz="2400" dirty="0" smtClean="0"/>
              <a:t>  </a:t>
            </a:r>
            <a:r>
              <a:rPr lang="en-US" sz="2400" dirty="0" smtClean="0">
                <a:latin typeface="Times New Roman" pitchFamily="18" charset="0"/>
                <a:cs typeface="Times New Roman" pitchFamily="18" charset="0"/>
              </a:rPr>
              <a:t>11-channels  RT DMS will be applied to the POINT.</a:t>
            </a:r>
          </a:p>
          <a:p>
            <a:pPr>
              <a:buFont typeface="Arial" pitchFamily="34" charset="0"/>
              <a:buChar char="•"/>
            </a:pPr>
            <a:r>
              <a:rPr lang="en-US" sz="2400" dirty="0" smtClean="0">
                <a:latin typeface="Times New Roman" pitchFamily="18" charset="0"/>
                <a:cs typeface="Times New Roman" pitchFamily="18" charset="0"/>
              </a:rPr>
              <a:t>   Processed data will be uploaded to the </a:t>
            </a:r>
            <a:r>
              <a:rPr lang="en-US" sz="2400" dirty="0" err="1" smtClean="0">
                <a:latin typeface="Times New Roman" pitchFamily="18" charset="0"/>
                <a:cs typeface="Times New Roman" pitchFamily="18" charset="0"/>
              </a:rPr>
              <a:t>MDSplus</a:t>
            </a:r>
            <a:r>
              <a:rPr lang="en-US" sz="2400" dirty="0" smtClean="0">
                <a:latin typeface="Times New Roman" pitchFamily="18" charset="0"/>
                <a:cs typeface="Times New Roman" pitchFamily="18" charset="0"/>
              </a:rPr>
              <a:t>.</a:t>
            </a:r>
          </a:p>
          <a:p>
            <a:pPr>
              <a:buFont typeface="Arial" pitchFamily="34" charset="0"/>
              <a:buChar char="•"/>
            </a:pPr>
            <a:r>
              <a:rPr lang="en-US" sz="2400" dirty="0" smtClean="0">
                <a:latin typeface="Times New Roman" pitchFamily="18" charset="0"/>
                <a:cs typeface="Times New Roman" pitchFamily="18" charset="0"/>
              </a:rPr>
              <a:t>   Density data streamed to the PCS will be test</a:t>
            </a:r>
            <a:r>
              <a:rPr lang="en-US" sz="2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Acknowledgements</a:t>
            </a:r>
            <a:endParaRPr lang="zh-CN" altLang="en-US" dirty="0">
              <a:latin typeface="Times New Roman" pitchFamily="18" charset="0"/>
              <a:ea typeface="宋体" pitchFamily="2" charset="-122"/>
              <a:cs typeface="Times New Roman" pitchFamily="18" charset="0"/>
            </a:endParaRPr>
          </a:p>
        </p:txBody>
      </p:sp>
      <p:sp>
        <p:nvSpPr>
          <p:cNvPr id="3" name="内容占位符 2"/>
          <p:cNvSpPr>
            <a:spLocks noGrp="1"/>
          </p:cNvSpPr>
          <p:nvPr>
            <p:ph idx="1"/>
          </p:nvPr>
        </p:nvSpPr>
        <p:spPr>
          <a:xfrm>
            <a:off x="290541" y="1214422"/>
            <a:ext cx="8353425" cy="2357454"/>
          </a:xfrm>
        </p:spPr>
        <p:txBody>
          <a:bodyPr>
            <a:normAutofit/>
          </a:bodyPr>
          <a:lstStyle/>
          <a:p>
            <a:pPr indent="0" algn="just">
              <a:buNone/>
            </a:pPr>
            <a:r>
              <a:rPr lang="en-US" altLang="zh-CN" dirty="0" smtClean="0"/>
              <a:t>       </a:t>
            </a:r>
            <a:r>
              <a:rPr lang="en-US" altLang="zh-CN" dirty="0" smtClean="0">
                <a:latin typeface="Times New Roman" pitchFamily="18" charset="0"/>
                <a:cs typeface="Times New Roman" pitchFamily="18" charset="0"/>
              </a:rPr>
              <a:t>The author would like to thank the EAST CODAC Team and FIR Team for their work and help. This work is performed under the auspices of the Chinese National Fusion Project for ITER under grant No.2014 GB103000.</a:t>
            </a:r>
          </a:p>
          <a:p>
            <a:pPr indent="0">
              <a:buNone/>
            </a:pPr>
            <a:endParaRPr lang="en-US" altLang="zh-CN"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References</a:t>
            </a:r>
            <a:endParaRPr lang="zh-CN" altLang="en-US" dirty="0">
              <a:latin typeface="Times New Roman" pitchFamily="18" charset="0"/>
              <a:ea typeface="宋体" pitchFamily="2" charset="-122"/>
              <a:cs typeface="Times New Roman" pitchFamily="18" charset="0"/>
            </a:endParaRPr>
          </a:p>
        </p:txBody>
      </p:sp>
      <p:sp>
        <p:nvSpPr>
          <p:cNvPr id="4" name="矩形 3"/>
          <p:cNvSpPr/>
          <p:nvPr/>
        </p:nvSpPr>
        <p:spPr>
          <a:xfrm>
            <a:off x="500034" y="1571612"/>
            <a:ext cx="8215370" cy="2862322"/>
          </a:xfrm>
          <a:prstGeom prst="rect">
            <a:avLst/>
          </a:prstGeom>
        </p:spPr>
        <p:txBody>
          <a:bodyPr wrap="square">
            <a:spAutoFit/>
          </a:bodyPr>
          <a:lstStyle/>
          <a:p>
            <a:pPr algn="just"/>
            <a:r>
              <a:rPr lang="en-US" dirty="0" smtClean="0"/>
              <a:t>[1] XU Q, GAO X, JIE Y X, et al. HCN laser interferometer on the EAST superconducting </a:t>
            </a:r>
            <a:r>
              <a:rPr lang="en-US" dirty="0" err="1" smtClean="0"/>
              <a:t>tokamak</a:t>
            </a:r>
            <a:r>
              <a:rPr lang="en-US" dirty="0" smtClean="0"/>
              <a:t> [J]. Plasma Science and Technology, 2008, 10(4): 519-521.</a:t>
            </a:r>
            <a:endParaRPr lang="zh-CN" altLang="en-US" dirty="0" smtClean="0"/>
          </a:p>
          <a:p>
            <a:pPr algn="just"/>
            <a:r>
              <a:rPr lang="en-US" dirty="0" smtClean="0"/>
              <a:t> [2]LIU H Q, JIE Y X, DING W X, et al. Faraday-effect </a:t>
            </a:r>
            <a:r>
              <a:rPr lang="en-US" dirty="0" err="1" smtClean="0"/>
              <a:t>polarimeter</a:t>
            </a:r>
            <a:r>
              <a:rPr lang="en-US" dirty="0" smtClean="0"/>
              <a:t>-interferometer system for current density measurement on EAST [J]. Review of Scientific Instruments, 2014, 85, 11D405:1-4.</a:t>
            </a:r>
            <a:endParaRPr lang="zh-CN" altLang="en-US" dirty="0" smtClean="0"/>
          </a:p>
          <a:p>
            <a:pPr algn="just"/>
            <a:r>
              <a:rPr lang="en-US" dirty="0" smtClean="0"/>
              <a:t>[3]</a:t>
            </a:r>
            <a:r>
              <a:rPr lang="en-US" altLang="zh-CN" b="1" dirty="0" smtClean="0"/>
              <a:t> </a:t>
            </a:r>
            <a:r>
              <a:rPr lang="nl-NL" altLang="zh-CN" dirty="0" smtClean="0"/>
              <a:t>Zou Z. Y</a:t>
            </a:r>
            <a:r>
              <a:rPr lang="en-US" dirty="0" smtClean="0"/>
              <a:t>, LIU H Q, JIE Y X, DING W X, et </a:t>
            </a:r>
            <a:r>
              <a:rPr lang="en-US" dirty="0" err="1" smtClean="0"/>
              <a:t>al.</a:t>
            </a:r>
            <a:r>
              <a:rPr lang="en-US" altLang="zh-CN" dirty="0" err="1" smtClean="0"/>
              <a:t>Optical</a:t>
            </a:r>
            <a:r>
              <a:rPr lang="en-US" altLang="zh-CN" dirty="0" smtClean="0"/>
              <a:t> layout and mechanical structure of </a:t>
            </a:r>
            <a:r>
              <a:rPr lang="en-US" altLang="zh-CN" dirty="0" err="1" smtClean="0"/>
              <a:t>polarimeter</a:t>
            </a:r>
            <a:r>
              <a:rPr lang="en-US" altLang="zh-CN" dirty="0" smtClean="0"/>
              <a:t>-interferometer system for  Experimental Advanced Superconducting </a:t>
            </a:r>
            <a:r>
              <a:rPr lang="en-US" altLang="zh-CN" dirty="0" err="1" smtClean="0"/>
              <a:t>Tokamak</a:t>
            </a:r>
            <a:r>
              <a:rPr lang="en-US" dirty="0" smtClean="0"/>
              <a:t> EAST [J]. Review of Scientific Instruments, 2014, 85, 11D409:1-3.</a:t>
            </a:r>
            <a:endParaRPr lang="en-US" altLang="zh-CN"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0" y="2285993"/>
            <a:ext cx="9144000" cy="2786082"/>
          </a:xfrm>
        </p:spPr>
        <p:txBody>
          <a:bodyPr/>
          <a:lstStyle/>
          <a:p>
            <a:pPr algn="ctr">
              <a:buNone/>
            </a:pPr>
            <a:r>
              <a:rPr lang="en-US" altLang="zh-CN" sz="4400" dirty="0" smtClean="0">
                <a:latin typeface="Times New Roman" pitchFamily="18" charset="0"/>
                <a:cs typeface="Times New Roman" pitchFamily="18" charset="0"/>
              </a:rPr>
              <a:t>Thank you for your attentions !</a:t>
            </a:r>
          </a:p>
          <a:p>
            <a:pPr algn="ctr">
              <a:buNone/>
            </a:pPr>
            <a:endParaRPr lang="en-US" altLang="zh-CN" sz="4400" dirty="0" smtClean="0"/>
          </a:p>
          <a:p>
            <a:pPr algn="ctr">
              <a:buNone/>
            </a:pPr>
            <a:r>
              <a:rPr lang="hi-IN" sz="4400" b="0" dirty="0" smtClean="0"/>
              <a:t>धन्यवाद </a:t>
            </a:r>
            <a:endParaRPr lang="zh-CN" altLang="en-US" sz="4400" dirty="0"/>
          </a:p>
        </p:txBody>
      </p:sp>
      <p:sp>
        <p:nvSpPr>
          <p:cNvPr id="4" name="灯片编号占位符 3"/>
          <p:cNvSpPr>
            <a:spLocks noGrp="1"/>
          </p:cNvSpPr>
          <p:nvPr>
            <p:ph type="sldNum" sz="quarter" idx="10"/>
          </p:nvPr>
        </p:nvSpPr>
        <p:spPr/>
        <p:txBody>
          <a:bodyPr/>
          <a:lstStyle/>
          <a:p>
            <a:pPr>
              <a:defRPr/>
            </a:pPr>
            <a:fld id="{18FA3292-6777-44C9-A950-663FFAC19AF3}"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395288" y="1265240"/>
            <a:ext cx="8353425" cy="3163892"/>
          </a:xfrm>
        </p:spPr>
        <p:txBody>
          <a:bodyPr/>
          <a:lstStyle/>
          <a:p>
            <a:r>
              <a:rPr lang="en-US" dirty="0" smtClean="0">
                <a:latin typeface="Times New Roman" pitchFamily="18" charset="0"/>
                <a:cs typeface="Times New Roman" pitchFamily="18" charset="0"/>
              </a:rPr>
              <a:t>Introduction</a:t>
            </a:r>
          </a:p>
          <a:p>
            <a:r>
              <a:rPr lang="en-US" dirty="0" smtClean="0">
                <a:latin typeface="Times New Roman" pitchFamily="18" charset="0"/>
                <a:cs typeface="Times New Roman" pitchFamily="18" charset="0"/>
              </a:rPr>
              <a:t>System </a:t>
            </a:r>
            <a:r>
              <a:rPr lang="en-US" altLang="zh-CN" dirty="0" smtClean="0">
                <a:latin typeface="Times New Roman" pitchFamily="18" charset="0"/>
                <a:cs typeface="Times New Roman" pitchFamily="18" charset="0"/>
              </a:rPr>
              <a:t>Realization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Measure</a:t>
            </a:r>
            <a:r>
              <a:rPr lang="en-US" altLang="zh-CN" dirty="0" smtClean="0">
                <a:latin typeface="Times New Roman" pitchFamily="18" charset="0"/>
                <a:cs typeface="Times New Roman" pitchFamily="18" charset="0"/>
              </a:rPr>
              <a:t>ment</a:t>
            </a:r>
            <a:r>
              <a:rPr lang="en-US" dirty="0" smtClean="0">
                <a:latin typeface="Times New Roman" pitchFamily="18" charset="0"/>
                <a:cs typeface="Times New Roman" pitchFamily="18" charset="0"/>
              </a:rPr>
              <a:t>s </a:t>
            </a:r>
            <a:r>
              <a:rPr lang="en-US" altLang="zh-CN"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Results</a:t>
            </a:r>
            <a:endParaRPr lang="en-US" altLang="zh-C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Conclusions</a:t>
            </a:r>
            <a:endParaRPr lang="en-US" altLang="zh-C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Acknowledgments</a:t>
            </a:r>
          </a:p>
          <a:p>
            <a:r>
              <a:rPr lang="en-US" altLang="zh-CN" dirty="0" smtClean="0">
                <a:latin typeface="Times New Roman" pitchFamily="18" charset="0"/>
                <a:cs typeface="Times New Roman" pitchFamily="18" charset="0"/>
              </a:rPr>
              <a:t>References</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1" end="1"/>
                                            </p:txEl>
                                          </p:spTgt>
                                        </p:tgtEl>
                                        <p:attrNameLst>
                                          <p:attrName>style.color</p:attrName>
                                        </p:attrNameLst>
                                      </p:cBhvr>
                                      <p:to>
                                        <a:schemeClr val="bg1"/>
                                      </p:to>
                                    </p:animClr>
                                  </p:childTnLst>
                                </p:cTn>
                              </p:par>
                              <p:par>
                                <p:cTn id="7" presetID="3" presetClass="emph" presetSubtype="2" fill="hold" nodeType="withEffect">
                                  <p:stCondLst>
                                    <p:cond delay="0"/>
                                  </p:stCondLst>
                                  <p:childTnLst>
                                    <p:animClr clrSpc="rgb" dir="cw">
                                      <p:cBhvr override="childStyle">
                                        <p:cTn id="8" dur="1000" fill="hold"/>
                                        <p:tgtEl>
                                          <p:spTgt spid="3">
                                            <p:txEl>
                                              <p:pRg st="2" end="2"/>
                                            </p:txEl>
                                          </p:spTgt>
                                        </p:tgtEl>
                                        <p:attrNameLst>
                                          <p:attrName>style.color</p:attrName>
                                        </p:attrNameLst>
                                      </p:cBhvr>
                                      <p:to>
                                        <a:schemeClr val="bg1"/>
                                      </p:to>
                                    </p:animClr>
                                  </p:childTnLst>
                                </p:cTn>
                              </p:par>
                              <p:par>
                                <p:cTn id="9" presetID="3" presetClass="emph" presetSubtype="2" fill="hold" nodeType="withEffect">
                                  <p:stCondLst>
                                    <p:cond delay="0"/>
                                  </p:stCondLst>
                                  <p:childTnLst>
                                    <p:animClr clrSpc="rgb" dir="cw">
                                      <p:cBhvr override="childStyle">
                                        <p:cTn id="10" dur="1000" fill="hold"/>
                                        <p:tgtEl>
                                          <p:spTgt spid="3">
                                            <p:txEl>
                                              <p:pRg st="3" end="3"/>
                                            </p:txEl>
                                          </p:spTgt>
                                        </p:tgtEl>
                                        <p:attrNameLst>
                                          <p:attrName>style.color</p:attrName>
                                        </p:attrNameLst>
                                      </p:cBhvr>
                                      <p:to>
                                        <a:schemeClr val="bg1"/>
                                      </p:to>
                                    </p:animClr>
                                  </p:childTnLst>
                                </p:cTn>
                              </p:par>
                              <p:par>
                                <p:cTn id="11" presetID="3" presetClass="emph" presetSubtype="2" fill="hold" nodeType="withEffect">
                                  <p:stCondLst>
                                    <p:cond delay="0"/>
                                  </p:stCondLst>
                                  <p:childTnLst>
                                    <p:animClr clrSpc="rgb" dir="cw">
                                      <p:cBhvr override="childStyle">
                                        <p:cTn id="12" dur="1000" fill="hold"/>
                                        <p:tgtEl>
                                          <p:spTgt spid="3">
                                            <p:txEl>
                                              <p:pRg st="4" end="4"/>
                                            </p:txEl>
                                          </p:spTgt>
                                        </p:tgtEl>
                                        <p:attrNameLst>
                                          <p:attrName>style.color</p:attrName>
                                        </p:attrNameLst>
                                      </p:cBhvr>
                                      <p:to>
                                        <a:schemeClr val="bg1"/>
                                      </p:to>
                                    </p:animClr>
                                  </p:childTnLst>
                                </p:cTn>
                              </p:par>
                              <p:par>
                                <p:cTn id="13" presetID="3" presetClass="emph" presetSubtype="2" fill="hold" nodeType="withEffect">
                                  <p:stCondLst>
                                    <p:cond delay="0"/>
                                  </p:stCondLst>
                                  <p:childTnLst>
                                    <p:animClr clrSpc="rgb" dir="cw">
                                      <p:cBhvr override="childStyle">
                                        <p:cTn id="14" dur="1000" fill="hold"/>
                                        <p:tgtEl>
                                          <p:spTgt spid="3">
                                            <p:txEl>
                                              <p:pRg st="5" end="5"/>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cs typeface="Times New Roman" pitchFamily="18" charset="0"/>
              </a:rPr>
              <a:t>Background</a:t>
            </a:r>
            <a:endParaRPr lang="zh-CN" altLang="en-US" dirty="0">
              <a:latin typeface="Times New Roman" pitchFamily="18" charset="0"/>
              <a:cs typeface="Times New Roman" pitchFamily="18" charset="0"/>
            </a:endParaRPr>
          </a:p>
        </p:txBody>
      </p:sp>
      <p:sp>
        <p:nvSpPr>
          <p:cNvPr id="6" name="矩形 5"/>
          <p:cNvSpPr/>
          <p:nvPr/>
        </p:nvSpPr>
        <p:spPr>
          <a:xfrm>
            <a:off x="71406" y="1071546"/>
            <a:ext cx="9001156" cy="461665"/>
          </a:xfrm>
          <a:prstGeom prst="rect">
            <a:avLst/>
          </a:prstGeom>
        </p:spPr>
        <p:txBody>
          <a:bodyPr wrap="square">
            <a:spAutoFit/>
          </a:bodyPr>
          <a:lstStyle/>
          <a:p>
            <a:r>
              <a:rPr lang="en-US" altLang="zh-CN" sz="2400" dirty="0" smtClean="0">
                <a:latin typeface="Times New Roman" pitchFamily="18" charset="0"/>
                <a:cs typeface="Times New Roman" pitchFamily="18" charset="0"/>
              </a:rPr>
              <a:t>Plasma activities associated with electron density profile in </a:t>
            </a:r>
            <a:r>
              <a:rPr lang="en-US" altLang="zh-CN" sz="2400" dirty="0" err="1" smtClean="0">
                <a:latin typeface="Times New Roman" pitchFamily="18" charset="0"/>
                <a:cs typeface="Times New Roman" pitchFamily="18" charset="0"/>
              </a:rPr>
              <a:t>tokamak</a:t>
            </a:r>
            <a:r>
              <a:rPr lang="en-US" altLang="zh-CN" sz="2400" dirty="0" smtClean="0">
                <a:latin typeface="Times New Roman" pitchFamily="18" charset="0"/>
                <a:cs typeface="Times New Roman" pitchFamily="18" charset="0"/>
              </a:rPr>
              <a:t>.</a:t>
            </a:r>
            <a:endParaRPr lang="zh-CN" altLang="en-US" sz="2400" dirty="0">
              <a:latin typeface="Times New Roman" pitchFamily="18" charset="0"/>
              <a:cs typeface="Times New Roman" pitchFamily="18" charset="0"/>
            </a:endParaRPr>
          </a:p>
        </p:txBody>
      </p:sp>
      <p:sp>
        <p:nvSpPr>
          <p:cNvPr id="7" name="矩形 6"/>
          <p:cNvSpPr/>
          <p:nvPr/>
        </p:nvSpPr>
        <p:spPr>
          <a:xfrm>
            <a:off x="71406" y="2038641"/>
            <a:ext cx="9001156" cy="461665"/>
          </a:xfrm>
          <a:prstGeom prst="rect">
            <a:avLst/>
          </a:prstGeom>
        </p:spPr>
        <p:txBody>
          <a:bodyPr wrap="square">
            <a:spAutoFit/>
          </a:bodyPr>
          <a:lstStyle/>
          <a:p>
            <a:r>
              <a:rPr lang="en-US" altLang="zh-CN" sz="2400" dirty="0" smtClean="0">
                <a:latin typeface="Times New Roman" pitchFamily="18" charset="0"/>
                <a:cs typeface="Times New Roman" pitchFamily="18" charset="0"/>
              </a:rPr>
              <a:t>Plasma confinement and Magneto-Hydro-Dynamic(MHD) activity </a:t>
            </a:r>
            <a:endParaRPr lang="zh-CN" altLang="en-US" sz="2400" dirty="0">
              <a:latin typeface="Times New Roman" pitchFamily="18" charset="0"/>
              <a:cs typeface="Times New Roman" pitchFamily="18" charset="0"/>
            </a:endParaRPr>
          </a:p>
        </p:txBody>
      </p:sp>
      <p:sp>
        <p:nvSpPr>
          <p:cNvPr id="8" name="矩形 7"/>
          <p:cNvSpPr/>
          <p:nvPr/>
        </p:nvSpPr>
        <p:spPr>
          <a:xfrm>
            <a:off x="71406" y="2610145"/>
            <a:ext cx="9001156" cy="461665"/>
          </a:xfrm>
          <a:prstGeom prst="rect">
            <a:avLst/>
          </a:prstGeom>
        </p:spPr>
        <p:txBody>
          <a:bodyPr wrap="square">
            <a:spAutoFit/>
          </a:bodyPr>
          <a:lstStyle/>
          <a:p>
            <a:r>
              <a:rPr lang="en-US" altLang="zh-CN" sz="2400" dirty="0" err="1" smtClean="0">
                <a:latin typeface="Times New Roman" pitchFamily="18" charset="0"/>
                <a:cs typeface="Times New Roman" pitchFamily="18" charset="0"/>
              </a:rPr>
              <a:t>Tokamak</a:t>
            </a:r>
            <a:r>
              <a:rPr lang="en-US" altLang="zh-CN" sz="2400" dirty="0" smtClean="0">
                <a:latin typeface="Times New Roman" pitchFamily="18" charset="0"/>
                <a:cs typeface="Times New Roman" pitchFamily="18" charset="0"/>
              </a:rPr>
              <a:t> operation, including PCS real-time control </a:t>
            </a:r>
            <a:endParaRPr lang="zh-CN" altLang="en-US" sz="2400" dirty="0">
              <a:latin typeface="Times New Roman" pitchFamily="18" charset="0"/>
              <a:cs typeface="Times New Roman" pitchFamily="18" charset="0"/>
            </a:endParaRPr>
          </a:p>
        </p:txBody>
      </p:sp>
      <p:sp>
        <p:nvSpPr>
          <p:cNvPr id="10" name="矩形 9"/>
          <p:cNvSpPr/>
          <p:nvPr/>
        </p:nvSpPr>
        <p:spPr>
          <a:xfrm>
            <a:off x="5000628" y="3100328"/>
            <a:ext cx="3929090" cy="400110"/>
          </a:xfrm>
          <a:prstGeom prst="rect">
            <a:avLst/>
          </a:prstGeom>
        </p:spPr>
        <p:txBody>
          <a:bodyPr wrap="square">
            <a:spAutoFit/>
          </a:bodyPr>
          <a:lstStyle/>
          <a:p>
            <a:r>
              <a:rPr lang="en-US" altLang="zh-CN" sz="2000" i="1" dirty="0" smtClean="0">
                <a:latin typeface="Times New Roman" pitchFamily="18" charset="0"/>
                <a:cs typeface="Times New Roman" pitchFamily="18" charset="0"/>
              </a:rPr>
              <a:t>-- Received from reference [1][2][3]</a:t>
            </a:r>
            <a:endParaRPr lang="zh-CN" altLang="en-US" sz="2000" i="1" dirty="0">
              <a:latin typeface="Times New Roman" pitchFamily="18" charset="0"/>
              <a:cs typeface="Times New Roman" pitchFamily="18" charset="0"/>
            </a:endParaRPr>
          </a:p>
        </p:txBody>
      </p:sp>
      <p:sp>
        <p:nvSpPr>
          <p:cNvPr id="9" name="矩形 8"/>
          <p:cNvSpPr/>
          <p:nvPr/>
        </p:nvSpPr>
        <p:spPr>
          <a:xfrm>
            <a:off x="428596" y="4429132"/>
            <a:ext cx="8501122" cy="1133965"/>
          </a:xfrm>
          <a:prstGeom prst="rect">
            <a:avLst/>
          </a:prstGeom>
        </p:spPr>
        <p:txBody>
          <a:bodyPr wrap="square">
            <a:spAutoFit/>
          </a:bodyPr>
          <a:lstStyle/>
          <a:p>
            <a:pPr>
              <a:lnSpc>
                <a:spcPct val="150000"/>
              </a:lnSpc>
              <a:buFont typeface="Wingdings" pitchFamily="2" charset="2"/>
              <a:buChar char="Ø"/>
            </a:pPr>
            <a:r>
              <a:rPr lang="en-US" altLang="zh-CN" sz="2400" dirty="0" smtClean="0">
                <a:latin typeface="Times New Roman" pitchFamily="18" charset="0"/>
                <a:cs typeface="Times New Roman" pitchFamily="18" charset="0"/>
              </a:rPr>
              <a:t>  To calculate the electron density real-time</a:t>
            </a:r>
          </a:p>
          <a:p>
            <a:pPr>
              <a:lnSpc>
                <a:spcPct val="150000"/>
              </a:lnSpc>
              <a:buFont typeface="Wingdings" pitchFamily="2" charset="2"/>
              <a:buChar char="Ø"/>
            </a:pPr>
            <a:r>
              <a:rPr lang="en-US" altLang="zh-CN" sz="2400" dirty="0" smtClean="0">
                <a:latin typeface="Times New Roman" pitchFamily="18" charset="0"/>
                <a:cs typeface="Times New Roman" pitchFamily="18" charset="0"/>
              </a:rPr>
              <a:t>  To transfer the processed data to PCS for control</a:t>
            </a:r>
            <a:endParaRPr lang="zh-CN" altLang="en-US" sz="2400" dirty="0">
              <a:latin typeface="Times New Roman" pitchFamily="18" charset="0"/>
              <a:cs typeface="Times New Roman" pitchFamily="18" charset="0"/>
            </a:endParaRPr>
          </a:p>
        </p:txBody>
      </p:sp>
      <p:sp>
        <p:nvSpPr>
          <p:cNvPr id="11" name="矩形 10"/>
          <p:cNvSpPr/>
          <p:nvPr/>
        </p:nvSpPr>
        <p:spPr>
          <a:xfrm>
            <a:off x="142844" y="3929066"/>
            <a:ext cx="9001156" cy="523220"/>
          </a:xfrm>
          <a:prstGeom prst="rect">
            <a:avLst/>
          </a:prstGeom>
        </p:spPr>
        <p:txBody>
          <a:bodyPr wrap="square">
            <a:spAutoFit/>
          </a:bodyPr>
          <a:lstStyle/>
          <a:p>
            <a:r>
              <a:rPr lang="en-US" altLang="zh-CN" sz="2800" dirty="0" smtClean="0">
                <a:latin typeface="Times New Roman" pitchFamily="18" charset="0"/>
                <a:cs typeface="Times New Roman" pitchFamily="18" charset="0"/>
              </a:rPr>
              <a:t>Purposes</a:t>
            </a:r>
            <a:endParaRPr lang="zh-CN" alt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l="1085" t="3030"/>
          <a:stretch>
            <a:fillRect/>
          </a:stretch>
        </p:blipFill>
        <p:spPr bwMode="auto">
          <a:xfrm>
            <a:off x="814318" y="1340768"/>
            <a:ext cx="7358082" cy="4572008"/>
          </a:xfrm>
          <a:prstGeom prst="rect">
            <a:avLst/>
          </a:prstGeom>
          <a:noFill/>
          <a:ln w="9525">
            <a:noFill/>
            <a:miter lim="800000"/>
            <a:headEnd/>
            <a:tailEnd/>
          </a:ln>
          <a:effectLst/>
        </p:spPr>
      </p:pic>
      <p:sp>
        <p:nvSpPr>
          <p:cNvPr id="6" name="矩形 5"/>
          <p:cNvSpPr/>
          <p:nvPr/>
        </p:nvSpPr>
        <p:spPr>
          <a:xfrm>
            <a:off x="0" y="1071546"/>
            <a:ext cx="9144000" cy="400110"/>
          </a:xfrm>
          <a:prstGeom prst="rect">
            <a:avLst/>
          </a:prstGeom>
        </p:spPr>
        <p:txBody>
          <a:bodyPr wrap="square">
            <a:spAutoFit/>
          </a:bodyPr>
          <a:lstStyle/>
          <a:p>
            <a:pPr algn="ctr"/>
            <a:r>
              <a:rPr lang="en-US" altLang="zh-CN" sz="2000" dirty="0" smtClean="0">
                <a:latin typeface="Times New Roman" pitchFamily="18" charset="0"/>
                <a:cs typeface="Times New Roman" pitchFamily="18" charset="0"/>
              </a:rPr>
              <a:t>3-wave far-infrared (FIR) </a:t>
            </a:r>
            <a:r>
              <a:rPr lang="en-US" altLang="zh-CN" sz="2000" dirty="0" err="1" smtClean="0">
                <a:latin typeface="Times New Roman" pitchFamily="18" charset="0"/>
                <a:cs typeface="Times New Roman" pitchFamily="18" charset="0"/>
              </a:rPr>
              <a:t>POlarimeter-INTerferometer</a:t>
            </a:r>
            <a:r>
              <a:rPr lang="en-US" altLang="zh-CN" sz="2000" dirty="0" smtClean="0">
                <a:latin typeface="Times New Roman" pitchFamily="18" charset="0"/>
                <a:cs typeface="Times New Roman" pitchFamily="18" charset="0"/>
              </a:rPr>
              <a:t> (POINT) system</a:t>
            </a:r>
            <a:endParaRPr lang="zh-CN" altLang="en-US" sz="2000" dirty="0">
              <a:latin typeface="Times New Roman" pitchFamily="18" charset="0"/>
              <a:cs typeface="Times New Roman" pitchFamily="18" charset="0"/>
            </a:endParaRPr>
          </a:p>
        </p:txBody>
      </p:sp>
      <p:sp>
        <p:nvSpPr>
          <p:cNvPr id="7" name="标题 1"/>
          <p:cNvSpPr>
            <a:spLocks noGrp="1"/>
          </p:cNvSpPr>
          <p:nvPr>
            <p:ph type="title"/>
          </p:nvPr>
        </p:nvSpPr>
        <p:spPr>
          <a:xfrm>
            <a:off x="0" y="188640"/>
            <a:ext cx="9144000" cy="703263"/>
          </a:xfrm>
        </p:spPr>
        <p:txBody>
          <a:bodyPr/>
          <a:lstStyle/>
          <a:p>
            <a:r>
              <a:rPr lang="en-US" altLang="zh-CN" dirty="0" smtClean="0">
                <a:latin typeface="Times New Roman" pitchFamily="18" charset="0"/>
                <a:cs typeface="Times New Roman" pitchFamily="18" charset="0"/>
              </a:rPr>
              <a:t>Introduction</a:t>
            </a:r>
            <a:endParaRPr lang="zh-CN" altLang="en-US" dirty="0">
              <a:latin typeface="Times New Roman" pitchFamily="18" charset="0"/>
              <a:cs typeface="Times New Roman" pitchFamily="18" charset="0"/>
            </a:endParaRPr>
          </a:p>
        </p:txBody>
      </p:sp>
      <p:sp>
        <p:nvSpPr>
          <p:cNvPr id="9" name="矩形 8"/>
          <p:cNvSpPr/>
          <p:nvPr/>
        </p:nvSpPr>
        <p:spPr>
          <a:xfrm>
            <a:off x="0" y="5661248"/>
            <a:ext cx="5743880" cy="369332"/>
          </a:xfrm>
          <a:prstGeom prst="rect">
            <a:avLst/>
          </a:prstGeom>
        </p:spPr>
        <p:txBody>
          <a:bodyPr wrap="none">
            <a:spAutoFit/>
          </a:bodyPr>
          <a:lstStyle/>
          <a:p>
            <a:r>
              <a:rPr lang="en-US" altLang="zh-CN" dirty="0" smtClean="0">
                <a:solidFill>
                  <a:srgbClr val="FF0000"/>
                </a:solidFill>
                <a:latin typeface="Times New Roman" pitchFamily="18" charset="0"/>
                <a:cs typeface="Times New Roman" pitchFamily="18" charset="0"/>
              </a:rPr>
              <a:t>line-integrated plasma density is proportional to phase shift</a:t>
            </a:r>
            <a:endParaRPr lang="zh-CN" altLang="en-US" dirty="0">
              <a:solidFill>
                <a:srgbClr val="FF0000"/>
              </a:solidFill>
            </a:endParaRPr>
          </a:p>
        </p:txBody>
      </p:sp>
      <p:pic>
        <p:nvPicPr>
          <p:cNvPr id="29697" name="Picture 1"/>
          <p:cNvPicPr>
            <a:picLocks noChangeAspect="1" noChangeArrowheads="1"/>
          </p:cNvPicPr>
          <p:nvPr/>
        </p:nvPicPr>
        <p:blipFill>
          <a:blip r:embed="rId4"/>
          <a:srcRect/>
          <a:stretch>
            <a:fillRect/>
          </a:stretch>
        </p:blipFill>
        <p:spPr bwMode="auto">
          <a:xfrm>
            <a:off x="2129805" y="5117450"/>
            <a:ext cx="1362075" cy="304800"/>
          </a:xfrm>
          <a:prstGeom prst="rect">
            <a:avLst/>
          </a:prstGeom>
          <a:noFill/>
          <a:ln w="9525">
            <a:noFill/>
            <a:miter lim="800000"/>
            <a:headEnd/>
            <a:tailEnd/>
          </a:ln>
          <a:effectLst/>
        </p:spPr>
      </p:pic>
      <p:sp>
        <p:nvSpPr>
          <p:cNvPr id="8" name="矩形 7"/>
          <p:cNvSpPr/>
          <p:nvPr/>
        </p:nvSpPr>
        <p:spPr>
          <a:xfrm>
            <a:off x="629607" y="5085184"/>
            <a:ext cx="1499128" cy="369332"/>
          </a:xfrm>
          <a:prstGeom prst="rect">
            <a:avLst/>
          </a:prstGeom>
        </p:spPr>
        <p:txBody>
          <a:bodyPr wrap="none">
            <a:spAutoFit/>
          </a:bodyPr>
          <a:lstStyle/>
          <a:p>
            <a:r>
              <a:rPr lang="en-US" altLang="zh-CN" dirty="0" smtClean="0">
                <a:latin typeface="Times New Roman" pitchFamily="18" charset="0"/>
                <a:cs typeface="Times New Roman" pitchFamily="18" charset="0"/>
              </a:rPr>
              <a:t>HCOOH laser</a:t>
            </a:r>
            <a:endParaRPr lang="zh-CN" altLang="en-US" dirty="0"/>
          </a:p>
        </p:txBody>
      </p:sp>
      <p:sp>
        <p:nvSpPr>
          <p:cNvPr id="2" name="矩形 1"/>
          <p:cNvSpPr/>
          <p:nvPr/>
        </p:nvSpPr>
        <p:spPr>
          <a:xfrm>
            <a:off x="5796136" y="5839048"/>
            <a:ext cx="3364896" cy="369332"/>
          </a:xfrm>
          <a:prstGeom prst="rect">
            <a:avLst/>
          </a:prstGeom>
        </p:spPr>
        <p:txBody>
          <a:bodyPr wrap="none">
            <a:spAutoFit/>
          </a:bodyPr>
          <a:lstStyle/>
          <a:p>
            <a:r>
              <a:rPr lang="en-US" altLang="zh-CN" i="1" dirty="0">
                <a:latin typeface="Times New Roman" pitchFamily="18" charset="0"/>
                <a:cs typeface="Times New Roman" pitchFamily="18" charset="0"/>
              </a:rPr>
              <a:t>-- Received from reference </a:t>
            </a:r>
            <a:r>
              <a:rPr lang="en-US" altLang="zh-CN" i="1" dirty="0" smtClean="0">
                <a:latin typeface="Times New Roman" pitchFamily="18" charset="0"/>
                <a:cs typeface="Times New Roman" pitchFamily="18" charset="0"/>
              </a:rPr>
              <a:t>[2</a:t>
            </a:r>
            <a:r>
              <a:rPr lang="en-US" altLang="zh-CN" i="1" dirty="0">
                <a:latin typeface="Times New Roman" pitchFamily="18" charset="0"/>
                <a:cs typeface="Times New Roman" pitchFamily="18" charset="0"/>
              </a:rPr>
              <a:t>][3]</a:t>
            </a:r>
            <a:endParaRPr lang="zh-CN" altLang="en-US"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Prototype </a:t>
            </a:r>
            <a:r>
              <a:rPr lang="en-US" altLang="zh-CN" dirty="0" smtClean="0">
                <a:latin typeface="Times New Roman" pitchFamily="18" charset="0"/>
                <a:ea typeface="宋体" pitchFamily="2" charset="-122"/>
                <a:cs typeface="Times New Roman" pitchFamily="18" charset="0"/>
              </a:rPr>
              <a:t>design</a:t>
            </a:r>
            <a:endParaRPr lang="zh-CN" altLang="en-US" dirty="0"/>
          </a:p>
        </p:txBody>
      </p:sp>
      <p:sp>
        <p:nvSpPr>
          <p:cNvPr id="4" name="灯片编号占位符 3"/>
          <p:cNvSpPr>
            <a:spLocks noGrp="1"/>
          </p:cNvSpPr>
          <p:nvPr>
            <p:ph type="sldNum" sz="quarter" idx="10"/>
          </p:nvPr>
        </p:nvSpPr>
        <p:spPr/>
        <p:txBody>
          <a:bodyPr/>
          <a:lstStyle/>
          <a:p>
            <a:pPr>
              <a:defRPr/>
            </a:pPr>
            <a:fld id="{18FA3292-6777-44C9-A950-663FFAC19AF3}" type="slidenum">
              <a:rPr lang="en-US" smtClean="0"/>
              <a:pPr>
                <a:defRPr/>
              </a:pPr>
              <a:t>5</a:t>
            </a:fld>
            <a:endParaRPr lang="en-US"/>
          </a:p>
        </p:txBody>
      </p:sp>
      <p:sp>
        <p:nvSpPr>
          <p:cNvPr id="8" name="矩形 7"/>
          <p:cNvSpPr/>
          <p:nvPr/>
        </p:nvSpPr>
        <p:spPr>
          <a:xfrm>
            <a:off x="0" y="5137447"/>
            <a:ext cx="9144000" cy="307777"/>
          </a:xfrm>
          <a:prstGeom prst="rect">
            <a:avLst/>
          </a:prstGeom>
        </p:spPr>
        <p:txBody>
          <a:bodyPr wrap="square">
            <a:spAutoFit/>
          </a:bodyPr>
          <a:lstStyle/>
          <a:p>
            <a:pPr algn="ctr"/>
            <a:r>
              <a:rPr lang="en-US" altLang="zh-CN" sz="1400" dirty="0">
                <a:solidFill>
                  <a:srgbClr val="000000"/>
                </a:solidFill>
                <a:latin typeface="Times New Roman" pitchFamily="18" charset="0"/>
                <a:cs typeface="Times New Roman" pitchFamily="18" charset="0"/>
              </a:rPr>
              <a:t>M</a:t>
            </a:r>
            <a:r>
              <a:rPr lang="en-US" altLang="zh-CN" sz="1400" dirty="0" smtClean="0">
                <a:solidFill>
                  <a:srgbClr val="000000"/>
                </a:solidFill>
                <a:latin typeface="Times New Roman" pitchFamily="18" charset="0"/>
                <a:cs typeface="Times New Roman" pitchFamily="18" charset="0"/>
              </a:rPr>
              <a:t>odule </a:t>
            </a:r>
            <a:r>
              <a:rPr lang="en-US" altLang="zh-CN" sz="1400" dirty="0" smtClean="0">
                <a:solidFill>
                  <a:srgbClr val="000000"/>
                </a:solidFill>
                <a:latin typeface="Times New Roman" pitchFamily="18" charset="0"/>
                <a:cs typeface="Times New Roman" pitchFamily="18" charset="0"/>
              </a:rPr>
              <a:t>design </a:t>
            </a:r>
            <a:r>
              <a:rPr lang="en-US" altLang="zh-CN" sz="1400" dirty="0">
                <a:solidFill>
                  <a:srgbClr val="000000"/>
                </a:solidFill>
                <a:latin typeface="Times New Roman" pitchFamily="18" charset="0"/>
                <a:cs typeface="Times New Roman" pitchFamily="18" charset="0"/>
              </a:rPr>
              <a:t>for </a:t>
            </a:r>
            <a:r>
              <a:rPr lang="en-US" altLang="zh-CN" sz="1400" dirty="0" smtClean="0">
                <a:solidFill>
                  <a:srgbClr val="000000"/>
                </a:solidFill>
                <a:latin typeface="Times New Roman" pitchFamily="18" charset="0"/>
                <a:cs typeface="Times New Roman" pitchFamily="18" charset="0"/>
              </a:rPr>
              <a:t>density calculations system</a:t>
            </a:r>
            <a:endParaRPr lang="zh-CN" altLang="en-US" sz="1400" dirty="0">
              <a:solidFill>
                <a:srgbClr val="000000"/>
              </a:solidFill>
              <a:latin typeface="Times New Roman" pitchFamily="18" charset="0"/>
              <a:cs typeface="Times New Roman" pitchFamily="18" charset="0"/>
            </a:endParaRPr>
          </a:p>
        </p:txBody>
      </p:sp>
      <p:grpSp>
        <p:nvGrpSpPr>
          <p:cNvPr id="88" name="组合 98"/>
          <p:cNvGrpSpPr/>
          <p:nvPr/>
        </p:nvGrpSpPr>
        <p:grpSpPr>
          <a:xfrm>
            <a:off x="1619672" y="2382039"/>
            <a:ext cx="1143008" cy="571504"/>
            <a:chOff x="4715446" y="3393281"/>
            <a:chExt cx="1143008" cy="571504"/>
          </a:xfrm>
        </p:grpSpPr>
        <p:sp>
          <p:nvSpPr>
            <p:cNvPr id="89" name="矩形 9"/>
            <p:cNvSpPr/>
            <p:nvPr/>
          </p:nvSpPr>
          <p:spPr>
            <a:xfrm>
              <a:off x="4866302" y="3393281"/>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10"/>
            <p:cNvSpPr/>
            <p:nvPr/>
          </p:nvSpPr>
          <p:spPr>
            <a:xfrm>
              <a:off x="4715446" y="3464719"/>
              <a:ext cx="1143008" cy="461665"/>
            </a:xfrm>
            <a:prstGeom prst="rect">
              <a:avLst/>
            </a:prstGeom>
          </p:spPr>
          <p:txBody>
            <a:bodyPr wrap="square">
              <a:spAutoFit/>
            </a:bodyPr>
            <a:lstStyle/>
            <a:p>
              <a:pPr algn="ctr"/>
              <a:r>
                <a:rPr lang="en-US" altLang="zh-CN" sz="1200" dirty="0" smtClean="0"/>
                <a:t>POINT</a:t>
              </a:r>
            </a:p>
            <a:p>
              <a:pPr algn="ctr"/>
              <a:r>
                <a:rPr lang="en-US" altLang="zh-CN" sz="1200" dirty="0" smtClean="0"/>
                <a:t>System</a:t>
              </a:r>
              <a:endParaRPr lang="zh-CN" altLang="en-US" sz="1200" dirty="0"/>
            </a:p>
          </p:txBody>
        </p:sp>
      </p:grpSp>
      <p:grpSp>
        <p:nvGrpSpPr>
          <p:cNvPr id="92" name="组合 98"/>
          <p:cNvGrpSpPr/>
          <p:nvPr/>
        </p:nvGrpSpPr>
        <p:grpSpPr>
          <a:xfrm>
            <a:off x="6381320" y="2382039"/>
            <a:ext cx="1143008" cy="571504"/>
            <a:chOff x="2204286" y="3393281"/>
            <a:chExt cx="1143008" cy="571504"/>
          </a:xfrm>
        </p:grpSpPr>
        <p:sp>
          <p:nvSpPr>
            <p:cNvPr id="93" name="矩形 9"/>
            <p:cNvSpPr/>
            <p:nvPr/>
          </p:nvSpPr>
          <p:spPr>
            <a:xfrm>
              <a:off x="2411190" y="3393281"/>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矩形 10"/>
            <p:cNvSpPr/>
            <p:nvPr/>
          </p:nvSpPr>
          <p:spPr>
            <a:xfrm>
              <a:off x="2204286" y="3464719"/>
              <a:ext cx="1143008" cy="461665"/>
            </a:xfrm>
            <a:prstGeom prst="rect">
              <a:avLst/>
            </a:prstGeom>
          </p:spPr>
          <p:txBody>
            <a:bodyPr wrap="square">
              <a:spAutoFit/>
            </a:bodyPr>
            <a:lstStyle/>
            <a:p>
              <a:pPr algn="ctr"/>
              <a:r>
                <a:rPr lang="en-US" altLang="zh-CN" sz="1200" dirty="0" smtClean="0"/>
                <a:t>PCS</a:t>
              </a:r>
            </a:p>
            <a:p>
              <a:pPr algn="ctr"/>
              <a:r>
                <a:rPr lang="en-US" altLang="zh-CN" sz="1200" dirty="0" smtClean="0"/>
                <a:t>System</a:t>
              </a:r>
              <a:endParaRPr lang="zh-CN" altLang="en-US" sz="1200" dirty="0"/>
            </a:p>
          </p:txBody>
        </p:sp>
      </p:grpSp>
      <p:grpSp>
        <p:nvGrpSpPr>
          <p:cNvPr id="3" name="组合 2"/>
          <p:cNvGrpSpPr/>
          <p:nvPr/>
        </p:nvGrpSpPr>
        <p:grpSpPr>
          <a:xfrm>
            <a:off x="1619672" y="3104969"/>
            <a:ext cx="5967544" cy="1618754"/>
            <a:chOff x="1619672" y="3104969"/>
            <a:chExt cx="5967544" cy="1618754"/>
          </a:xfrm>
        </p:grpSpPr>
        <p:sp>
          <p:nvSpPr>
            <p:cNvPr id="1028" name="矩形 1027"/>
            <p:cNvSpPr/>
            <p:nvPr/>
          </p:nvSpPr>
          <p:spPr>
            <a:xfrm>
              <a:off x="1619672" y="3282142"/>
              <a:ext cx="5967544" cy="1441581"/>
            </a:xfrm>
            <a:prstGeom prst="rect">
              <a:avLst/>
            </a:prstGeom>
            <a:solidFill>
              <a:srgbClr val="FF0000">
                <a:alpha val="0"/>
              </a:srgbClr>
            </a:solidFill>
            <a:ln cmpd="sng">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grpSp>
          <p:nvGrpSpPr>
            <p:cNvPr id="56" name="组合 98"/>
            <p:cNvGrpSpPr/>
            <p:nvPr/>
          </p:nvGrpSpPr>
          <p:grpSpPr>
            <a:xfrm>
              <a:off x="6444208" y="3500189"/>
              <a:ext cx="1143008" cy="571504"/>
              <a:chOff x="2267174" y="3393281"/>
              <a:chExt cx="1143008" cy="571504"/>
            </a:xfrm>
          </p:grpSpPr>
          <p:sp>
            <p:nvSpPr>
              <p:cNvPr id="57" name="矩形 9"/>
              <p:cNvSpPr/>
              <p:nvPr/>
            </p:nvSpPr>
            <p:spPr>
              <a:xfrm>
                <a:off x="2411190" y="3393281"/>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10"/>
              <p:cNvSpPr/>
              <p:nvPr/>
            </p:nvSpPr>
            <p:spPr>
              <a:xfrm>
                <a:off x="2267174" y="3464719"/>
                <a:ext cx="1143008" cy="461665"/>
              </a:xfrm>
              <a:prstGeom prst="rect">
                <a:avLst/>
              </a:prstGeom>
            </p:spPr>
            <p:txBody>
              <a:bodyPr wrap="square">
                <a:spAutoFit/>
              </a:bodyPr>
              <a:lstStyle/>
              <a:p>
                <a:pPr algn="ctr"/>
                <a:r>
                  <a:rPr lang="en-US" altLang="zh-CN" sz="1200" dirty="0" smtClean="0"/>
                  <a:t>RFM</a:t>
                </a:r>
              </a:p>
              <a:p>
                <a:pPr algn="ctr"/>
                <a:r>
                  <a:rPr lang="en-US" altLang="zh-CN" sz="1200" dirty="0" smtClean="0"/>
                  <a:t>Module</a:t>
                </a:r>
                <a:endParaRPr lang="zh-CN" altLang="en-US" sz="1200" dirty="0"/>
              </a:p>
            </p:txBody>
          </p:sp>
        </p:grpSp>
        <p:grpSp>
          <p:nvGrpSpPr>
            <p:cNvPr id="9" name="组合 8"/>
            <p:cNvGrpSpPr/>
            <p:nvPr/>
          </p:nvGrpSpPr>
          <p:grpSpPr>
            <a:xfrm>
              <a:off x="1624919" y="3500189"/>
              <a:ext cx="1143008" cy="571504"/>
              <a:chOff x="3500430" y="3393281"/>
              <a:chExt cx="1143008" cy="571504"/>
            </a:xfrm>
          </p:grpSpPr>
          <p:sp>
            <p:nvSpPr>
              <p:cNvPr id="48" name="矩形 9"/>
              <p:cNvSpPr/>
              <p:nvPr/>
            </p:nvSpPr>
            <p:spPr>
              <a:xfrm>
                <a:off x="3643306" y="3393281"/>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10"/>
              <p:cNvSpPr/>
              <p:nvPr/>
            </p:nvSpPr>
            <p:spPr>
              <a:xfrm>
                <a:off x="3500430" y="3464719"/>
                <a:ext cx="1143008" cy="461665"/>
              </a:xfrm>
              <a:prstGeom prst="rect">
                <a:avLst/>
              </a:prstGeom>
            </p:spPr>
            <p:txBody>
              <a:bodyPr wrap="square">
                <a:spAutoFit/>
              </a:bodyPr>
              <a:lstStyle/>
              <a:p>
                <a:pPr algn="ctr"/>
                <a:r>
                  <a:rPr lang="en-US" altLang="zh-CN" sz="1200" dirty="0" smtClean="0"/>
                  <a:t>Acquisition</a:t>
                </a:r>
              </a:p>
              <a:p>
                <a:pPr algn="ctr"/>
                <a:r>
                  <a:rPr lang="en-US" altLang="zh-CN" sz="1200" dirty="0" smtClean="0"/>
                  <a:t>Module</a:t>
                </a:r>
                <a:endParaRPr lang="zh-CN" altLang="en-US" sz="1200" dirty="0"/>
              </a:p>
            </p:txBody>
          </p:sp>
        </p:grpSp>
        <p:grpSp>
          <p:nvGrpSpPr>
            <p:cNvPr id="10" name="组合 11"/>
            <p:cNvGrpSpPr/>
            <p:nvPr/>
          </p:nvGrpSpPr>
          <p:grpSpPr>
            <a:xfrm>
              <a:off x="4077064" y="3500189"/>
              <a:ext cx="1000132" cy="571504"/>
              <a:chOff x="1078829" y="4286256"/>
              <a:chExt cx="1000132" cy="571504"/>
            </a:xfrm>
          </p:grpSpPr>
          <p:sp>
            <p:nvSpPr>
              <p:cNvPr id="46" name="矩形 12"/>
              <p:cNvSpPr/>
              <p:nvPr/>
            </p:nvSpPr>
            <p:spPr>
              <a:xfrm>
                <a:off x="1150267" y="4286256"/>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13"/>
              <p:cNvSpPr/>
              <p:nvPr/>
            </p:nvSpPr>
            <p:spPr>
              <a:xfrm>
                <a:off x="1078829" y="4357694"/>
                <a:ext cx="1000132" cy="461665"/>
              </a:xfrm>
              <a:prstGeom prst="rect">
                <a:avLst/>
              </a:prstGeom>
            </p:spPr>
            <p:txBody>
              <a:bodyPr wrap="square">
                <a:spAutoFit/>
              </a:bodyPr>
              <a:lstStyle/>
              <a:p>
                <a:pPr algn="ctr"/>
                <a:r>
                  <a:rPr lang="en-US" altLang="zh-CN" sz="1200" dirty="0" smtClean="0"/>
                  <a:t>Phase</a:t>
                </a:r>
                <a:endParaRPr lang="en-US" altLang="zh-CN" sz="1200" dirty="0"/>
              </a:p>
              <a:p>
                <a:pPr algn="ctr"/>
                <a:r>
                  <a:rPr lang="en-US" altLang="zh-CN" sz="1200" dirty="0"/>
                  <a:t>Comparator</a:t>
                </a:r>
                <a:endParaRPr lang="zh-CN" altLang="en-US" sz="1200" dirty="0"/>
              </a:p>
            </p:txBody>
          </p:sp>
        </p:grpSp>
        <p:grpSp>
          <p:nvGrpSpPr>
            <p:cNvPr id="14" name="组合 83"/>
            <p:cNvGrpSpPr/>
            <p:nvPr/>
          </p:nvGrpSpPr>
          <p:grpSpPr>
            <a:xfrm>
              <a:off x="2767927" y="3500189"/>
              <a:ext cx="1143008" cy="571504"/>
              <a:chOff x="1142976" y="3536157"/>
              <a:chExt cx="1143008" cy="571504"/>
            </a:xfrm>
          </p:grpSpPr>
          <p:sp>
            <p:nvSpPr>
              <p:cNvPr id="44" name="矩形 9"/>
              <p:cNvSpPr/>
              <p:nvPr/>
            </p:nvSpPr>
            <p:spPr>
              <a:xfrm>
                <a:off x="1285852" y="3536157"/>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10"/>
              <p:cNvSpPr/>
              <p:nvPr/>
            </p:nvSpPr>
            <p:spPr>
              <a:xfrm>
                <a:off x="1142976" y="3631188"/>
                <a:ext cx="1143008" cy="461665"/>
              </a:xfrm>
              <a:prstGeom prst="rect">
                <a:avLst/>
              </a:prstGeom>
            </p:spPr>
            <p:txBody>
              <a:bodyPr wrap="square">
                <a:spAutoFit/>
              </a:bodyPr>
              <a:lstStyle/>
              <a:p>
                <a:pPr algn="ctr"/>
                <a:r>
                  <a:rPr lang="en-US" altLang="zh-CN" sz="1200" dirty="0"/>
                  <a:t>Digital</a:t>
                </a:r>
              </a:p>
              <a:p>
                <a:pPr algn="ctr"/>
                <a:r>
                  <a:rPr lang="en-US" altLang="zh-CN" sz="1200" dirty="0" smtClean="0"/>
                  <a:t>Filter</a:t>
                </a:r>
                <a:endParaRPr lang="zh-CN" altLang="en-US" sz="1200" dirty="0"/>
              </a:p>
            </p:txBody>
          </p:sp>
        </p:grpSp>
        <p:grpSp>
          <p:nvGrpSpPr>
            <p:cNvPr id="15" name="组合 87"/>
            <p:cNvGrpSpPr/>
            <p:nvPr/>
          </p:nvGrpSpPr>
          <p:grpSpPr>
            <a:xfrm>
              <a:off x="5238312" y="3500189"/>
              <a:ext cx="1143008" cy="682050"/>
              <a:chOff x="1142976" y="3536157"/>
              <a:chExt cx="1143008" cy="682050"/>
            </a:xfrm>
          </p:grpSpPr>
          <p:sp>
            <p:nvSpPr>
              <p:cNvPr id="42" name="矩形 9"/>
              <p:cNvSpPr/>
              <p:nvPr/>
            </p:nvSpPr>
            <p:spPr>
              <a:xfrm>
                <a:off x="1285852" y="3536157"/>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10"/>
              <p:cNvSpPr/>
              <p:nvPr/>
            </p:nvSpPr>
            <p:spPr>
              <a:xfrm>
                <a:off x="1142976" y="3571876"/>
                <a:ext cx="1143008" cy="646331"/>
              </a:xfrm>
              <a:prstGeom prst="rect">
                <a:avLst/>
              </a:prstGeom>
            </p:spPr>
            <p:txBody>
              <a:bodyPr wrap="square">
                <a:spAutoFit/>
              </a:bodyPr>
              <a:lstStyle/>
              <a:p>
                <a:pPr algn="ctr"/>
                <a:r>
                  <a:rPr lang="en-US" altLang="zh-CN" sz="1200" dirty="0" smtClean="0"/>
                  <a:t>Density</a:t>
                </a:r>
              </a:p>
              <a:p>
                <a:pPr algn="ctr"/>
                <a:r>
                  <a:rPr lang="en-US" altLang="zh-CN" sz="1200" dirty="0" smtClean="0"/>
                  <a:t>Arithmetic</a:t>
                </a:r>
              </a:p>
              <a:p>
                <a:pPr algn="ctr"/>
                <a:endParaRPr lang="zh-CN" altLang="en-US" sz="1200" dirty="0"/>
              </a:p>
            </p:txBody>
          </p:sp>
        </p:grpSp>
        <p:sp>
          <p:nvSpPr>
            <p:cNvPr id="17" name="右箭头 16"/>
            <p:cNvSpPr/>
            <p:nvPr/>
          </p:nvSpPr>
          <p:spPr>
            <a:xfrm>
              <a:off x="2636904" y="3714503"/>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箭头 17"/>
            <p:cNvSpPr/>
            <p:nvPr/>
          </p:nvSpPr>
          <p:spPr>
            <a:xfrm>
              <a:off x="3791882" y="3714503"/>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右箭头 18"/>
            <p:cNvSpPr/>
            <p:nvPr/>
          </p:nvSpPr>
          <p:spPr>
            <a:xfrm>
              <a:off x="5016018" y="3714503"/>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右箭头 19"/>
            <p:cNvSpPr/>
            <p:nvPr/>
          </p:nvSpPr>
          <p:spPr>
            <a:xfrm>
              <a:off x="6237304" y="3714503"/>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右箭头 90"/>
            <p:cNvSpPr/>
            <p:nvPr/>
          </p:nvSpPr>
          <p:spPr>
            <a:xfrm rot="5400000">
              <a:off x="1981422" y="3247845"/>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右箭头 94"/>
            <p:cNvSpPr/>
            <p:nvPr/>
          </p:nvSpPr>
          <p:spPr>
            <a:xfrm rot="16200000" flipV="1">
              <a:off x="6805388" y="3247845"/>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435" t="-1" r="2460" b="57909"/>
          <a:stretch/>
        </p:blipFill>
        <p:spPr bwMode="auto">
          <a:xfrm>
            <a:off x="3812613" y="1484784"/>
            <a:ext cx="1767499" cy="1726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 name="矩形 1028"/>
          <p:cNvSpPr/>
          <p:nvPr/>
        </p:nvSpPr>
        <p:spPr>
          <a:xfrm>
            <a:off x="3198322" y="4221088"/>
            <a:ext cx="2852064" cy="369332"/>
          </a:xfrm>
          <a:prstGeom prst="rect">
            <a:avLst/>
          </a:prstGeom>
        </p:spPr>
        <p:txBody>
          <a:bodyPr wrap="none">
            <a:spAutoFit/>
          </a:bodyPr>
          <a:lstStyle/>
          <a:p>
            <a:pPr algn="ctr"/>
            <a:r>
              <a:rPr lang="en-US" altLang="zh-CN" dirty="0">
                <a:solidFill>
                  <a:srgbClr val="000000"/>
                </a:solidFill>
                <a:latin typeface="Times New Roman" pitchFamily="18" charset="0"/>
                <a:cs typeface="Times New Roman" pitchFamily="18" charset="0"/>
              </a:rPr>
              <a:t>D</a:t>
            </a:r>
            <a:r>
              <a:rPr lang="en-US" altLang="zh-CN" dirty="0" smtClean="0">
                <a:solidFill>
                  <a:srgbClr val="000000"/>
                </a:solidFill>
                <a:latin typeface="Times New Roman" pitchFamily="18" charset="0"/>
                <a:cs typeface="Times New Roman" pitchFamily="18" charset="0"/>
              </a:rPr>
              <a:t>ensity </a:t>
            </a:r>
            <a:r>
              <a:rPr lang="en-US" altLang="zh-CN" dirty="0">
                <a:solidFill>
                  <a:srgbClr val="000000"/>
                </a:solidFill>
                <a:latin typeface="Times New Roman" pitchFamily="18" charset="0"/>
                <a:cs typeface="Times New Roman" pitchFamily="18" charset="0"/>
              </a:rPr>
              <a:t>C</a:t>
            </a:r>
            <a:r>
              <a:rPr lang="en-US" altLang="zh-CN" dirty="0" smtClean="0">
                <a:solidFill>
                  <a:srgbClr val="000000"/>
                </a:solidFill>
                <a:latin typeface="Times New Roman" pitchFamily="18" charset="0"/>
                <a:cs typeface="Times New Roman" pitchFamily="18" charset="0"/>
              </a:rPr>
              <a:t>alculations </a:t>
            </a:r>
            <a:r>
              <a:rPr lang="en-US" altLang="zh-CN" dirty="0">
                <a:solidFill>
                  <a:srgbClr val="000000"/>
                </a:solidFill>
                <a:latin typeface="Times New Roman" pitchFamily="18" charset="0"/>
                <a:cs typeface="Times New Roman" pitchFamily="18" charset="0"/>
              </a:rPr>
              <a:t>S</a:t>
            </a:r>
            <a:r>
              <a:rPr lang="en-US" altLang="zh-CN" dirty="0" smtClean="0">
                <a:solidFill>
                  <a:srgbClr val="000000"/>
                </a:solidFill>
                <a:latin typeface="Times New Roman" pitchFamily="18" charset="0"/>
                <a:cs typeface="Times New Roman" pitchFamily="18" charset="0"/>
              </a:rPr>
              <a:t>ystem</a:t>
            </a:r>
            <a:endParaRPr lang="zh-CN" altLang="en-US" dirty="0">
              <a:solidFill>
                <a:srgbClr val="000000"/>
              </a:solidFill>
              <a:latin typeface="Times New Roman" pitchFamily="18" charset="0"/>
              <a:cs typeface="Times New Roman" pitchFamily="18" charset="0"/>
            </a:endParaRPr>
          </a:p>
        </p:txBody>
      </p:sp>
      <p:sp>
        <p:nvSpPr>
          <p:cNvPr id="5" name="右箭头 4"/>
          <p:cNvSpPr/>
          <p:nvPr/>
        </p:nvSpPr>
        <p:spPr>
          <a:xfrm flipH="1">
            <a:off x="2762679" y="2684310"/>
            <a:ext cx="1005379" cy="214314"/>
          </a:xfrm>
          <a:prstGeom prst="rightArrow">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右箭头 58"/>
          <p:cNvSpPr/>
          <p:nvPr/>
        </p:nvSpPr>
        <p:spPr>
          <a:xfrm flipH="1">
            <a:off x="5436096" y="2684310"/>
            <a:ext cx="1005379" cy="214314"/>
          </a:xfrm>
          <a:prstGeom prst="rightArrow">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50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afterEffect">
                                  <p:stCondLst>
                                    <p:cond delay="0"/>
                                  </p:stCondLst>
                                  <p:childTnLst>
                                    <p:animEffect transition="out" filter="fade">
                                      <p:cBhvr>
                                        <p:cTn id="6" dur="2000" tmFilter="0, 0; .2, .5; .8, .5; 1, 0"/>
                                        <p:tgtEl>
                                          <p:spTgt spid="59"/>
                                        </p:tgtEl>
                                      </p:cBhvr>
                                    </p:animEffect>
                                    <p:animScale>
                                      <p:cBhvr>
                                        <p:cTn id="7" dur="1000" autoRev="1" fill="hold"/>
                                        <p:tgtEl>
                                          <p:spTgt spid="59"/>
                                        </p:tgtEl>
                                      </p:cBhvr>
                                      <p:by x="105000" y="105000"/>
                                    </p:animScale>
                                  </p:childTnLst>
                                </p:cTn>
                              </p:par>
                              <p:par>
                                <p:cTn id="8" presetID="26" presetClass="emph" presetSubtype="0" repeatCount="indefinite" fill="hold" grpId="0" nodeType="withEffect">
                                  <p:stCondLst>
                                    <p:cond delay="500"/>
                                  </p:stCondLst>
                                  <p:childTnLst>
                                    <p:animEffect transition="out" filter="fade">
                                      <p:cBhvr>
                                        <p:cTn id="9" dur="2000" tmFilter="0, 0; .2, .5; .8, .5; 1, 0"/>
                                        <p:tgtEl>
                                          <p:spTgt spid="5"/>
                                        </p:tgtEl>
                                      </p:cBhvr>
                                    </p:animEffect>
                                    <p:animScale>
                                      <p:cBhvr>
                                        <p:cTn id="10" dur="1000" autoRev="1" fill="hold"/>
                                        <p:tgtEl>
                                          <p:spTgt spid="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remove" grpId="0" nodeType="clickEffect">
                                  <p:stCondLst>
                                    <p:cond delay="0"/>
                                  </p:stCondLst>
                                  <p:childTnLst>
                                    <p:animEffect transition="out" filter="fade">
                                      <p:cBhvr>
                                        <p:cTn id="19" dur="1000" tmFilter="0, 0; .2, .5; .8, .5; 1, 0"/>
                                        <p:tgtEl>
                                          <p:spTgt spid="1029"/>
                                        </p:tgtEl>
                                      </p:cBhvr>
                                    </p:animEffect>
                                    <p:animScale>
                                      <p:cBhvr>
                                        <p:cTn id="20" dur="500" autoRev="1" fill="hold"/>
                                        <p:tgtEl>
                                          <p:spTgt spid="10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p:bldP spid="5"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OUTLINE</a:t>
            </a:r>
            <a:endParaRPr lang="zh-CN" altLang="en-US" dirty="0"/>
          </a:p>
        </p:txBody>
      </p:sp>
      <p:sp>
        <p:nvSpPr>
          <p:cNvPr id="3" name="内容占位符 2"/>
          <p:cNvSpPr>
            <a:spLocks noGrp="1"/>
          </p:cNvSpPr>
          <p:nvPr>
            <p:ph idx="1"/>
          </p:nvPr>
        </p:nvSpPr>
        <p:spPr>
          <a:xfrm>
            <a:off x="395288" y="1265240"/>
            <a:ext cx="8353425" cy="3163892"/>
          </a:xfrm>
        </p:spPr>
        <p:txBody>
          <a:bodyPr/>
          <a:lstStyle/>
          <a:p>
            <a:r>
              <a:rPr lang="en-US" dirty="0" smtClean="0">
                <a:latin typeface="Times New Roman" pitchFamily="18" charset="0"/>
                <a:cs typeface="Times New Roman" pitchFamily="18" charset="0"/>
              </a:rPr>
              <a:t>Introduction</a:t>
            </a:r>
          </a:p>
          <a:p>
            <a:r>
              <a:rPr lang="en-US" dirty="0" smtClean="0">
                <a:latin typeface="Times New Roman" pitchFamily="18" charset="0"/>
                <a:cs typeface="Times New Roman" pitchFamily="18" charset="0"/>
              </a:rPr>
              <a:t>System </a:t>
            </a:r>
            <a:r>
              <a:rPr lang="en-US" altLang="zh-CN" dirty="0" smtClean="0">
                <a:latin typeface="Times New Roman" pitchFamily="18" charset="0"/>
                <a:cs typeface="Times New Roman" pitchFamily="18" charset="0"/>
              </a:rPr>
              <a:t>Realization</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Measure</a:t>
            </a:r>
            <a:r>
              <a:rPr lang="en-US" altLang="zh-CN" dirty="0" smtClean="0">
                <a:latin typeface="Times New Roman" pitchFamily="18" charset="0"/>
                <a:cs typeface="Times New Roman" pitchFamily="18" charset="0"/>
              </a:rPr>
              <a:t>ment</a:t>
            </a:r>
            <a:r>
              <a:rPr lang="en-US" dirty="0" smtClean="0">
                <a:latin typeface="Times New Roman" pitchFamily="18" charset="0"/>
                <a:cs typeface="Times New Roman" pitchFamily="18" charset="0"/>
              </a:rPr>
              <a:t>s </a:t>
            </a:r>
            <a:r>
              <a:rPr lang="en-US" altLang="zh-CN" dirty="0" smtClean="0">
                <a:latin typeface="Times New Roman" pitchFamily="18" charset="0"/>
                <a:cs typeface="Times New Roman" pitchFamily="18" charset="0"/>
              </a:rPr>
              <a:t>and </a:t>
            </a:r>
            <a:r>
              <a:rPr lang="en-US" dirty="0" smtClean="0">
                <a:latin typeface="Times New Roman" pitchFamily="18" charset="0"/>
                <a:cs typeface="Times New Roman" pitchFamily="18" charset="0"/>
              </a:rPr>
              <a:t>Results</a:t>
            </a:r>
            <a:endParaRPr lang="en-US" altLang="zh-C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Conclusions</a:t>
            </a:r>
            <a:endParaRPr lang="en-US" altLang="zh-CN"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Acknowledgments</a:t>
            </a:r>
          </a:p>
          <a:p>
            <a:r>
              <a:rPr lang="en-US" altLang="zh-CN" dirty="0" smtClean="0">
                <a:latin typeface="Times New Roman" pitchFamily="18" charset="0"/>
                <a:cs typeface="Times New Roman" pitchFamily="18" charset="0"/>
              </a:rPr>
              <a:t>References</a:t>
            </a:r>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00" fill="hold"/>
                                        <p:tgtEl>
                                          <p:spTgt spid="3">
                                            <p:txEl>
                                              <p:pRg st="2" end="2"/>
                                            </p:txEl>
                                          </p:spTgt>
                                        </p:tgtEl>
                                        <p:attrNameLst>
                                          <p:attrName>style.color</p:attrName>
                                        </p:attrNameLst>
                                      </p:cBhvr>
                                      <p:to>
                                        <a:schemeClr val="bg1"/>
                                      </p:to>
                                    </p:animClr>
                                  </p:childTnLst>
                                </p:cTn>
                              </p:par>
                              <p:par>
                                <p:cTn id="7" presetID="3" presetClass="emph" presetSubtype="2" fill="hold" nodeType="withEffect">
                                  <p:stCondLst>
                                    <p:cond delay="0"/>
                                  </p:stCondLst>
                                  <p:childTnLst>
                                    <p:animClr clrSpc="rgb" dir="cw">
                                      <p:cBhvr override="childStyle">
                                        <p:cTn id="8" dur="1000" fill="hold"/>
                                        <p:tgtEl>
                                          <p:spTgt spid="3">
                                            <p:txEl>
                                              <p:pRg st="3" end="3"/>
                                            </p:txEl>
                                          </p:spTgt>
                                        </p:tgtEl>
                                        <p:attrNameLst>
                                          <p:attrName>style.color</p:attrName>
                                        </p:attrNameLst>
                                      </p:cBhvr>
                                      <p:to>
                                        <a:schemeClr val="bg1"/>
                                      </p:to>
                                    </p:animClr>
                                  </p:childTnLst>
                                </p:cTn>
                              </p:par>
                              <p:par>
                                <p:cTn id="9" presetID="3" presetClass="emph" presetSubtype="2" fill="hold" nodeType="withEffect">
                                  <p:stCondLst>
                                    <p:cond delay="0"/>
                                  </p:stCondLst>
                                  <p:childTnLst>
                                    <p:animClr clrSpc="rgb" dir="cw">
                                      <p:cBhvr override="childStyle">
                                        <p:cTn id="10" dur="1000" fill="hold"/>
                                        <p:tgtEl>
                                          <p:spTgt spid="3">
                                            <p:txEl>
                                              <p:pRg st="4" end="4"/>
                                            </p:txEl>
                                          </p:spTgt>
                                        </p:tgtEl>
                                        <p:attrNameLst>
                                          <p:attrName>style.color</p:attrName>
                                        </p:attrNameLst>
                                      </p:cBhvr>
                                      <p:to>
                                        <a:schemeClr val="bg1"/>
                                      </p:to>
                                    </p:animClr>
                                  </p:childTnLst>
                                </p:cTn>
                              </p:par>
                              <p:par>
                                <p:cTn id="11" presetID="3" presetClass="emph" presetSubtype="2" fill="hold" nodeType="withEffect">
                                  <p:stCondLst>
                                    <p:cond delay="0"/>
                                  </p:stCondLst>
                                  <p:childTnLst>
                                    <p:animClr clrSpc="rgb" dir="cw">
                                      <p:cBhvr override="childStyle">
                                        <p:cTn id="12" dur="1000" fill="hold"/>
                                        <p:tgtEl>
                                          <p:spTgt spid="3">
                                            <p:txEl>
                                              <p:pRg st="5" end="5"/>
                                            </p:txEl>
                                          </p:spTgt>
                                        </p:tgtEl>
                                        <p:attrNameLst>
                                          <p:attrName>style.color</p:attrName>
                                        </p:attrNameLst>
                                      </p:cBhvr>
                                      <p:to>
                                        <a:schemeClr val="bg1"/>
                                      </p:to>
                                    </p:animClr>
                                  </p:childTnLst>
                                </p:cTn>
                              </p:par>
                              <p:par>
                                <p:cTn id="13" presetID="3" presetClass="emph" presetSubtype="2" fill="hold" nodeType="withEffect">
                                  <p:stCondLst>
                                    <p:cond delay="0"/>
                                  </p:stCondLst>
                                  <p:childTnLst>
                                    <p:animClr clrSpc="rgb" dir="cw">
                                      <p:cBhvr override="childStyle">
                                        <p:cTn id="14" dur="1000" fill="hold"/>
                                        <p:tgtEl>
                                          <p:spTgt spid="3">
                                            <p:txEl>
                                              <p:pRg st="0" end="0"/>
                                            </p:txEl>
                                          </p:spTgt>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311745" y="1764298"/>
            <a:ext cx="4887119" cy="1621561"/>
            <a:chOff x="2311745" y="1764298"/>
            <a:chExt cx="4887119" cy="1621561"/>
          </a:xfrm>
        </p:grpSpPr>
        <p:sp>
          <p:nvSpPr>
            <p:cNvPr id="6" name="矩形 5"/>
            <p:cNvSpPr/>
            <p:nvPr/>
          </p:nvSpPr>
          <p:spPr>
            <a:xfrm>
              <a:off x="2334183" y="1764298"/>
              <a:ext cx="4864681" cy="1621561"/>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415148" y="2088610"/>
              <a:ext cx="486468" cy="1054014"/>
            </a:xfrm>
            <a:prstGeom prst="rect">
              <a:avLst/>
            </a:prstGeom>
            <a:solidFill>
              <a:srgbClr val="FFFF00"/>
            </a:solidFill>
            <a:ln w="3175">
              <a:solidFill>
                <a:schemeClr val="tx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99359" y="2088610"/>
              <a:ext cx="1156384" cy="1054014"/>
            </a:xfrm>
            <a:prstGeom prst="rect">
              <a:avLst/>
            </a:prstGeom>
            <a:solidFill>
              <a:srgbClr val="FFC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p>
          </p:txBody>
        </p:sp>
        <p:sp>
          <p:nvSpPr>
            <p:cNvPr id="9" name="矩形 8"/>
            <p:cNvSpPr/>
            <p:nvPr/>
          </p:nvSpPr>
          <p:spPr>
            <a:xfrm>
              <a:off x="4442211" y="2088610"/>
              <a:ext cx="486468" cy="1054014"/>
            </a:xfrm>
            <a:prstGeom prst="rect">
              <a:avLst/>
            </a:prstGeom>
            <a:solidFill>
              <a:srgbClr val="FFFF00"/>
            </a:solidFill>
            <a:ln w="3175">
              <a:solidFill>
                <a:schemeClr val="tx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4928679" y="2088610"/>
              <a:ext cx="486468" cy="1054014"/>
            </a:xfrm>
            <a:prstGeom prst="rect">
              <a:avLst/>
            </a:prstGeom>
            <a:solidFill>
              <a:srgbClr val="FFFF00"/>
            </a:solidFill>
            <a:ln w="3175">
              <a:solidFill>
                <a:schemeClr val="tx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955743" y="2088610"/>
              <a:ext cx="486468" cy="1054014"/>
            </a:xfrm>
            <a:prstGeom prst="rect">
              <a:avLst/>
            </a:prstGeom>
            <a:solidFill>
              <a:schemeClr val="bg1">
                <a:lumMod val="95000"/>
              </a:schemeClr>
            </a:solidFill>
            <a:ln w="3175">
              <a:solidFill>
                <a:schemeClr val="tx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388084" y="2088610"/>
              <a:ext cx="486468" cy="1054014"/>
            </a:xfrm>
            <a:prstGeom prst="rect">
              <a:avLst/>
            </a:prstGeom>
            <a:solidFill>
              <a:srgbClr val="92D050"/>
            </a:solidFill>
            <a:ln w="3175">
              <a:solidFill>
                <a:schemeClr val="tx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901616" y="2088610"/>
              <a:ext cx="486468" cy="1054014"/>
            </a:xfrm>
            <a:prstGeom prst="rect">
              <a:avLst/>
            </a:prstGeom>
            <a:solidFill>
              <a:schemeClr val="bg1">
                <a:lumMod val="95000"/>
              </a:schemeClr>
            </a:solidFill>
            <a:ln w="3175">
              <a:solidFill>
                <a:schemeClr val="tx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2771800" y="2088610"/>
              <a:ext cx="1277914" cy="276999"/>
            </a:xfrm>
            <a:prstGeom prst="rect">
              <a:avLst/>
            </a:prstGeom>
          </p:spPr>
          <p:txBody>
            <a:bodyPr wrap="none">
              <a:spAutoFit/>
            </a:bodyPr>
            <a:lstStyle/>
            <a:p>
              <a:r>
                <a:rPr lang="en-US" altLang="zh-CN" sz="1200" b="1" dirty="0" smtClean="0">
                  <a:latin typeface="Times New Roman" pitchFamily="18" charset="0"/>
                  <a:cs typeface="Times New Roman" pitchFamily="18" charset="0"/>
                </a:rPr>
                <a:t>CONTROLLER</a:t>
              </a:r>
              <a:endParaRPr lang="zh-CN" altLang="en-US" sz="1200" b="1" dirty="0">
                <a:latin typeface="Times New Roman" pitchFamily="18" charset="0"/>
                <a:cs typeface="Times New Roman" pitchFamily="18" charset="0"/>
              </a:endParaRPr>
            </a:p>
          </p:txBody>
        </p:sp>
        <p:sp>
          <p:nvSpPr>
            <p:cNvPr id="15" name="矩形 14"/>
            <p:cNvSpPr/>
            <p:nvPr/>
          </p:nvSpPr>
          <p:spPr>
            <a:xfrm>
              <a:off x="6299640" y="2088610"/>
              <a:ext cx="648624" cy="279447"/>
            </a:xfrm>
            <a:prstGeom prst="rect">
              <a:avLst/>
            </a:prstGeom>
          </p:spPr>
          <p:txBody>
            <a:bodyPr wrap="square">
              <a:spAutoFit/>
            </a:bodyPr>
            <a:lstStyle/>
            <a:p>
              <a:pPr algn="ctr"/>
              <a:r>
                <a:rPr lang="en-US" altLang="zh-CN" sz="1200" b="1" dirty="0" smtClean="0">
                  <a:latin typeface="Times New Roman" pitchFamily="18" charset="0"/>
                  <a:cs typeface="Times New Roman" pitchFamily="18" charset="0"/>
                </a:rPr>
                <a:t>RFM</a:t>
              </a:r>
              <a:endParaRPr lang="zh-CN" altLang="en-US" sz="1200" b="1" dirty="0">
                <a:latin typeface="Times New Roman" pitchFamily="18" charset="0"/>
                <a:cs typeface="Times New Roman" pitchFamily="18" charset="0"/>
              </a:endParaRPr>
            </a:p>
          </p:txBody>
        </p:sp>
        <p:sp>
          <p:nvSpPr>
            <p:cNvPr id="16" name="矩形 15"/>
            <p:cNvSpPr/>
            <p:nvPr/>
          </p:nvSpPr>
          <p:spPr>
            <a:xfrm>
              <a:off x="2311745" y="1764298"/>
              <a:ext cx="1784463" cy="276999"/>
            </a:xfrm>
            <a:prstGeom prst="rect">
              <a:avLst/>
            </a:prstGeom>
          </p:spPr>
          <p:txBody>
            <a:bodyPr wrap="none">
              <a:spAutoFit/>
            </a:bodyPr>
            <a:lstStyle/>
            <a:p>
              <a:r>
                <a:rPr lang="en-US" altLang="zh-CN" sz="1200" b="1" dirty="0" smtClean="0">
                  <a:latin typeface="Times New Roman" pitchFamily="18" charset="0"/>
                  <a:cs typeface="Times New Roman" pitchFamily="18" charset="0"/>
                </a:rPr>
                <a:t>CHASSIS </a:t>
              </a:r>
              <a:r>
                <a:rPr lang="en-US" altLang="zh-CN" sz="1200" dirty="0" smtClean="0">
                  <a:latin typeface="Times New Roman" pitchFamily="18" charset="0"/>
                  <a:cs typeface="Times New Roman" pitchFamily="18" charset="0"/>
                </a:rPr>
                <a:t>      PXIe-1085</a:t>
              </a:r>
              <a:endParaRPr lang="zh-CN" altLang="en-US" sz="1200" dirty="0">
                <a:latin typeface="Times New Roman" pitchFamily="18" charset="0"/>
                <a:cs typeface="Times New Roman" pitchFamily="18" charset="0"/>
              </a:endParaRPr>
            </a:p>
          </p:txBody>
        </p:sp>
        <p:sp>
          <p:nvSpPr>
            <p:cNvPr id="17" name="矩形 16"/>
            <p:cNvSpPr/>
            <p:nvPr/>
          </p:nvSpPr>
          <p:spPr>
            <a:xfrm>
              <a:off x="2799359" y="2412922"/>
              <a:ext cx="1156385" cy="451406"/>
            </a:xfrm>
            <a:prstGeom prst="rect">
              <a:avLst/>
            </a:prstGeom>
          </p:spPr>
          <p:txBody>
            <a:bodyPr wrap="square">
              <a:spAutoFit/>
            </a:bodyPr>
            <a:lstStyle/>
            <a:p>
              <a:pPr algn="ctr">
                <a:lnSpc>
                  <a:spcPts val="1400"/>
                </a:lnSpc>
              </a:pPr>
              <a:r>
                <a:rPr lang="en-US" altLang="zh-CN" sz="1000" dirty="0" smtClean="0">
                  <a:latin typeface="Times New Roman" pitchFamily="18" charset="0"/>
                  <a:cs typeface="Times New Roman" pitchFamily="18" charset="0"/>
                </a:rPr>
                <a:t>PXIe-8135</a:t>
              </a:r>
            </a:p>
            <a:p>
              <a:pPr algn="ctr">
                <a:lnSpc>
                  <a:spcPts val="1400"/>
                </a:lnSpc>
              </a:pPr>
              <a:r>
                <a:rPr lang="en-US" altLang="zh-CN" sz="900" dirty="0" err="1" smtClean="0">
                  <a:latin typeface="Times New Roman" pitchFamily="18" charset="0"/>
                  <a:cs typeface="Times New Roman" pitchFamily="18" charset="0"/>
                </a:rPr>
                <a:t>LabVIEW</a:t>
              </a:r>
              <a:r>
                <a:rPr lang="en-US" altLang="zh-CN" sz="900" dirty="0" smtClean="0">
                  <a:latin typeface="Times New Roman" pitchFamily="18" charset="0"/>
                  <a:cs typeface="Times New Roman" pitchFamily="18" charset="0"/>
                </a:rPr>
                <a:t> RT</a:t>
              </a:r>
              <a:endParaRPr lang="zh-CN" altLang="en-US" sz="900" dirty="0">
                <a:latin typeface="Times New Roman" pitchFamily="18" charset="0"/>
                <a:cs typeface="Times New Roman" pitchFamily="18" charset="0"/>
              </a:endParaRPr>
            </a:p>
          </p:txBody>
        </p:sp>
        <p:sp>
          <p:nvSpPr>
            <p:cNvPr id="18" name="矩形 17"/>
            <p:cNvSpPr/>
            <p:nvPr/>
          </p:nvSpPr>
          <p:spPr>
            <a:xfrm>
              <a:off x="4361133" y="2364211"/>
              <a:ext cx="597100" cy="454102"/>
            </a:xfrm>
            <a:prstGeom prst="rect">
              <a:avLst/>
            </a:prstGeom>
          </p:spPr>
          <p:txBody>
            <a:bodyPr wrap="none">
              <a:spAutoFit/>
            </a:bodyPr>
            <a:lstStyle/>
            <a:p>
              <a:pPr algn="ctr"/>
              <a:r>
                <a:rPr lang="en-US" altLang="zh-CN" sz="1000" dirty="0" err="1" smtClean="0">
                  <a:latin typeface="Times New Roman" pitchFamily="18" charset="0"/>
                  <a:cs typeface="Times New Roman" pitchFamily="18" charset="0"/>
                </a:rPr>
                <a:t>PXIe</a:t>
              </a:r>
              <a:endParaRPr lang="en-US" altLang="zh-CN" sz="1000" dirty="0" smtClean="0">
                <a:latin typeface="Times New Roman" pitchFamily="18" charset="0"/>
                <a:cs typeface="Times New Roman" pitchFamily="18" charset="0"/>
              </a:endParaRPr>
            </a:p>
            <a:p>
              <a:pPr algn="ctr"/>
              <a:r>
                <a:rPr lang="en-US" altLang="zh-CN" sz="1000" dirty="0" smtClean="0">
                  <a:latin typeface="Times New Roman" pitchFamily="18" charset="0"/>
                  <a:cs typeface="Times New Roman" pitchFamily="18" charset="0"/>
                </a:rPr>
                <a:t>7966R</a:t>
              </a:r>
              <a:endParaRPr lang="zh-CN" altLang="en-US" sz="1000" dirty="0">
                <a:latin typeface="Times New Roman" pitchFamily="18" charset="0"/>
                <a:cs typeface="Times New Roman" pitchFamily="18" charset="0"/>
              </a:endParaRPr>
            </a:p>
          </p:txBody>
        </p:sp>
        <p:sp>
          <p:nvSpPr>
            <p:cNvPr id="19" name="矩形 18"/>
            <p:cNvSpPr/>
            <p:nvPr/>
          </p:nvSpPr>
          <p:spPr>
            <a:xfrm>
              <a:off x="4847601" y="2364211"/>
              <a:ext cx="597100" cy="454102"/>
            </a:xfrm>
            <a:prstGeom prst="rect">
              <a:avLst/>
            </a:prstGeom>
          </p:spPr>
          <p:txBody>
            <a:bodyPr wrap="none">
              <a:spAutoFit/>
            </a:bodyPr>
            <a:lstStyle/>
            <a:p>
              <a:pPr algn="ctr"/>
              <a:r>
                <a:rPr lang="en-US" altLang="zh-CN" sz="1000" dirty="0" err="1" smtClean="0">
                  <a:latin typeface="Times New Roman" pitchFamily="18" charset="0"/>
                  <a:cs typeface="Times New Roman" pitchFamily="18" charset="0"/>
                </a:rPr>
                <a:t>PXIe</a:t>
              </a:r>
              <a:endParaRPr lang="en-US" altLang="zh-CN" sz="1000" dirty="0" smtClean="0">
                <a:latin typeface="Times New Roman" pitchFamily="18" charset="0"/>
                <a:cs typeface="Times New Roman" pitchFamily="18" charset="0"/>
              </a:endParaRPr>
            </a:p>
            <a:p>
              <a:pPr algn="ctr"/>
              <a:r>
                <a:rPr lang="en-US" altLang="zh-CN" sz="1000" dirty="0" smtClean="0">
                  <a:latin typeface="Times New Roman" pitchFamily="18" charset="0"/>
                  <a:cs typeface="Times New Roman" pitchFamily="18" charset="0"/>
                </a:rPr>
                <a:t>7966R</a:t>
              </a:r>
              <a:endParaRPr lang="zh-CN" altLang="en-US" sz="1000" dirty="0">
                <a:latin typeface="Times New Roman" pitchFamily="18" charset="0"/>
                <a:cs typeface="Times New Roman" pitchFamily="18" charset="0"/>
              </a:endParaRPr>
            </a:p>
          </p:txBody>
        </p:sp>
        <p:sp>
          <p:nvSpPr>
            <p:cNvPr id="20" name="矩形 19"/>
            <p:cNvSpPr/>
            <p:nvPr/>
          </p:nvSpPr>
          <p:spPr>
            <a:xfrm>
              <a:off x="5334070" y="2364211"/>
              <a:ext cx="597100" cy="454102"/>
            </a:xfrm>
            <a:prstGeom prst="rect">
              <a:avLst/>
            </a:prstGeom>
          </p:spPr>
          <p:txBody>
            <a:bodyPr wrap="none">
              <a:spAutoFit/>
            </a:bodyPr>
            <a:lstStyle/>
            <a:p>
              <a:pPr algn="ctr"/>
              <a:r>
                <a:rPr lang="en-US" altLang="zh-CN" sz="1000" dirty="0" err="1" smtClean="0">
                  <a:latin typeface="Times New Roman" pitchFamily="18" charset="0"/>
                  <a:cs typeface="Times New Roman" pitchFamily="18" charset="0"/>
                </a:rPr>
                <a:t>PXIe</a:t>
              </a:r>
              <a:endParaRPr lang="en-US" altLang="zh-CN" sz="1000" dirty="0" smtClean="0">
                <a:latin typeface="Times New Roman" pitchFamily="18" charset="0"/>
                <a:cs typeface="Times New Roman" pitchFamily="18" charset="0"/>
              </a:endParaRPr>
            </a:p>
            <a:p>
              <a:pPr algn="ctr"/>
              <a:r>
                <a:rPr lang="en-US" altLang="zh-CN" sz="1000" dirty="0" smtClean="0">
                  <a:latin typeface="Times New Roman" pitchFamily="18" charset="0"/>
                  <a:cs typeface="Times New Roman" pitchFamily="18" charset="0"/>
                </a:rPr>
                <a:t>7966R</a:t>
              </a:r>
              <a:endParaRPr lang="zh-CN" altLang="en-US" sz="1000" dirty="0">
                <a:latin typeface="Times New Roman" pitchFamily="18" charset="0"/>
                <a:cs typeface="Times New Roman" pitchFamily="18" charset="0"/>
              </a:endParaRPr>
            </a:p>
          </p:txBody>
        </p:sp>
        <p:sp>
          <p:nvSpPr>
            <p:cNvPr id="21" name="矩形 20"/>
            <p:cNvSpPr/>
            <p:nvPr/>
          </p:nvSpPr>
          <p:spPr>
            <a:xfrm>
              <a:off x="4361133" y="2799566"/>
              <a:ext cx="642583" cy="261981"/>
            </a:xfrm>
            <a:prstGeom prst="rect">
              <a:avLst/>
            </a:prstGeom>
          </p:spPr>
          <p:txBody>
            <a:bodyPr wrap="none">
              <a:spAutoFit/>
            </a:bodyPr>
            <a:lstStyle/>
            <a:p>
              <a:pPr algn="ctr"/>
              <a:r>
                <a:rPr lang="en-US" altLang="zh-CN" sz="900" dirty="0" smtClean="0">
                  <a:latin typeface="Times New Roman" pitchFamily="18" charset="0"/>
                  <a:cs typeface="Times New Roman" pitchFamily="18" charset="0"/>
                </a:rPr>
                <a:t>NI 5734</a:t>
              </a:r>
              <a:endParaRPr lang="zh-CN" altLang="en-US" sz="900" dirty="0">
                <a:latin typeface="Times New Roman" pitchFamily="18" charset="0"/>
                <a:cs typeface="Times New Roman" pitchFamily="18" charset="0"/>
              </a:endParaRPr>
            </a:p>
          </p:txBody>
        </p:sp>
        <p:sp>
          <p:nvSpPr>
            <p:cNvPr id="22" name="矩形 21"/>
            <p:cNvSpPr/>
            <p:nvPr/>
          </p:nvSpPr>
          <p:spPr>
            <a:xfrm>
              <a:off x="4847601" y="2799566"/>
              <a:ext cx="642583" cy="261981"/>
            </a:xfrm>
            <a:prstGeom prst="rect">
              <a:avLst/>
            </a:prstGeom>
          </p:spPr>
          <p:txBody>
            <a:bodyPr wrap="none">
              <a:spAutoFit/>
            </a:bodyPr>
            <a:lstStyle/>
            <a:p>
              <a:pPr algn="ctr"/>
              <a:r>
                <a:rPr lang="en-US" altLang="zh-CN" sz="900" dirty="0" smtClean="0">
                  <a:latin typeface="Times New Roman" pitchFamily="18" charset="0"/>
                  <a:cs typeface="Times New Roman" pitchFamily="18" charset="0"/>
                </a:rPr>
                <a:t>NI 5734</a:t>
              </a:r>
              <a:endParaRPr lang="zh-CN" altLang="en-US" sz="900" dirty="0">
                <a:latin typeface="Times New Roman" pitchFamily="18" charset="0"/>
                <a:cs typeface="Times New Roman" pitchFamily="18" charset="0"/>
              </a:endParaRPr>
            </a:p>
          </p:txBody>
        </p:sp>
        <p:sp>
          <p:nvSpPr>
            <p:cNvPr id="23" name="矩形 22"/>
            <p:cNvSpPr/>
            <p:nvPr/>
          </p:nvSpPr>
          <p:spPr>
            <a:xfrm>
              <a:off x="5334070" y="2799566"/>
              <a:ext cx="642583" cy="261981"/>
            </a:xfrm>
            <a:prstGeom prst="rect">
              <a:avLst/>
            </a:prstGeom>
          </p:spPr>
          <p:txBody>
            <a:bodyPr wrap="none">
              <a:spAutoFit/>
            </a:bodyPr>
            <a:lstStyle/>
            <a:p>
              <a:pPr algn="ctr"/>
              <a:r>
                <a:rPr lang="en-US" altLang="zh-CN" sz="900" dirty="0" smtClean="0">
                  <a:latin typeface="Times New Roman" pitchFamily="18" charset="0"/>
                  <a:cs typeface="Times New Roman" pitchFamily="18" charset="0"/>
                </a:rPr>
                <a:t>NI 5734</a:t>
              </a:r>
              <a:endParaRPr lang="zh-CN" altLang="en-US" sz="900" dirty="0">
                <a:latin typeface="Times New Roman" pitchFamily="18" charset="0"/>
                <a:cs typeface="Times New Roman" pitchFamily="18" charset="0"/>
              </a:endParaRPr>
            </a:p>
          </p:txBody>
        </p:sp>
        <p:sp>
          <p:nvSpPr>
            <p:cNvPr id="24" name="矩形 23"/>
            <p:cNvSpPr/>
            <p:nvPr/>
          </p:nvSpPr>
          <p:spPr>
            <a:xfrm>
              <a:off x="6373877" y="2445289"/>
              <a:ext cx="500675" cy="454102"/>
            </a:xfrm>
            <a:prstGeom prst="rect">
              <a:avLst/>
            </a:prstGeom>
          </p:spPr>
          <p:txBody>
            <a:bodyPr wrap="none">
              <a:spAutoFit/>
            </a:bodyPr>
            <a:lstStyle/>
            <a:p>
              <a:pPr algn="ctr"/>
              <a:r>
                <a:rPr lang="en-US" altLang="zh-CN" sz="1000" dirty="0" smtClean="0">
                  <a:latin typeface="Times New Roman" pitchFamily="18" charset="0"/>
                  <a:cs typeface="Times New Roman" pitchFamily="18" charset="0"/>
                </a:rPr>
                <a:t>PXI</a:t>
              </a:r>
            </a:p>
            <a:p>
              <a:pPr algn="ctr"/>
              <a:r>
                <a:rPr lang="en-US" altLang="zh-CN" sz="1000" dirty="0" smtClean="0">
                  <a:latin typeface="Times New Roman" pitchFamily="18" charset="0"/>
                  <a:cs typeface="Times New Roman" pitchFamily="18" charset="0"/>
                </a:rPr>
                <a:t>5565</a:t>
              </a:r>
              <a:endParaRPr lang="zh-CN" altLang="en-US" sz="1000" dirty="0">
                <a:latin typeface="Times New Roman" pitchFamily="18" charset="0"/>
                <a:cs typeface="Times New Roman" pitchFamily="18" charset="0"/>
              </a:endParaRPr>
            </a:p>
          </p:txBody>
        </p:sp>
        <p:sp>
          <p:nvSpPr>
            <p:cNvPr id="66" name="矩形 65"/>
            <p:cNvSpPr/>
            <p:nvPr/>
          </p:nvSpPr>
          <p:spPr>
            <a:xfrm>
              <a:off x="4442211" y="2088610"/>
              <a:ext cx="1378326" cy="279447"/>
            </a:xfrm>
            <a:prstGeom prst="rect">
              <a:avLst/>
            </a:prstGeom>
            <a:solidFill>
              <a:srgbClr val="FFFF00"/>
            </a:solidFill>
          </p:spPr>
          <p:txBody>
            <a:bodyPr wrap="square">
              <a:spAutoFit/>
            </a:bodyPr>
            <a:lstStyle/>
            <a:p>
              <a:pPr algn="ctr"/>
              <a:r>
                <a:rPr lang="en-US" altLang="zh-CN" sz="1200" b="1" dirty="0" smtClean="0">
                  <a:latin typeface="Times New Roman" pitchFamily="18" charset="0"/>
                  <a:cs typeface="Times New Roman" pitchFamily="18" charset="0"/>
                </a:rPr>
                <a:t>Flex RIO</a:t>
              </a:r>
              <a:endParaRPr lang="zh-CN" altLang="en-US" sz="1200" b="1" dirty="0">
                <a:latin typeface="Times New Roman" pitchFamily="18" charset="0"/>
                <a:cs typeface="Times New Roman" pitchFamily="18" charset="0"/>
              </a:endParaRPr>
            </a:p>
          </p:txBody>
        </p:sp>
        <p:sp>
          <p:nvSpPr>
            <p:cNvPr id="77" name="矩形 76"/>
            <p:cNvSpPr/>
            <p:nvPr/>
          </p:nvSpPr>
          <p:spPr>
            <a:xfrm>
              <a:off x="2799359" y="2088610"/>
              <a:ext cx="4075194" cy="10540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Hardware structure</a:t>
            </a:r>
            <a:endParaRPr lang="zh-CN" altLang="en-US" dirty="0"/>
          </a:p>
        </p:txBody>
      </p:sp>
      <p:grpSp>
        <p:nvGrpSpPr>
          <p:cNvPr id="5" name="组合 4"/>
          <p:cNvGrpSpPr/>
          <p:nvPr/>
        </p:nvGrpSpPr>
        <p:grpSpPr>
          <a:xfrm>
            <a:off x="2253106" y="1177007"/>
            <a:ext cx="1946772" cy="588192"/>
            <a:chOff x="2253106" y="1177007"/>
            <a:chExt cx="1946772" cy="588192"/>
          </a:xfrm>
        </p:grpSpPr>
        <p:grpSp>
          <p:nvGrpSpPr>
            <p:cNvPr id="72" name="组合 71"/>
            <p:cNvGrpSpPr/>
            <p:nvPr/>
          </p:nvGrpSpPr>
          <p:grpSpPr>
            <a:xfrm>
              <a:off x="2253106" y="1177007"/>
              <a:ext cx="534121" cy="307777"/>
              <a:chOff x="2089609" y="3259974"/>
              <a:chExt cx="470615" cy="271183"/>
            </a:xfrm>
          </p:grpSpPr>
          <p:sp>
            <p:nvSpPr>
              <p:cNvPr id="29" name="矩形 28"/>
              <p:cNvSpPr/>
              <p:nvPr/>
            </p:nvSpPr>
            <p:spPr>
              <a:xfrm>
                <a:off x="2161046" y="3324835"/>
                <a:ext cx="383940" cy="1428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089609" y="3259974"/>
                <a:ext cx="470615" cy="271183"/>
              </a:xfrm>
              <a:prstGeom prst="rect">
                <a:avLst/>
              </a:prstGeom>
            </p:spPr>
            <p:txBody>
              <a:bodyPr wrap="none">
                <a:spAutoFit/>
              </a:bodyPr>
              <a:lstStyle/>
              <a:p>
                <a:r>
                  <a:rPr lang="en-US" altLang="zh-CN" sz="1400" dirty="0" smtClean="0">
                    <a:solidFill>
                      <a:schemeClr val="bg1"/>
                    </a:solidFill>
                  </a:rPr>
                  <a:t>CLK</a:t>
                </a:r>
                <a:endParaRPr lang="zh-CN" altLang="en-US" sz="1400" dirty="0">
                  <a:solidFill>
                    <a:schemeClr val="bg1"/>
                  </a:solidFill>
                </a:endParaRPr>
              </a:p>
            </p:txBody>
          </p:sp>
        </p:grpSp>
        <p:cxnSp>
          <p:nvCxnSpPr>
            <p:cNvPr id="33" name="直接连接符 32"/>
            <p:cNvCxnSpPr/>
            <p:nvPr/>
          </p:nvCxnSpPr>
          <p:spPr>
            <a:xfrm>
              <a:off x="2334183" y="1439986"/>
              <a:ext cx="1864794" cy="180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rot="5400000">
              <a:off x="4036821" y="1602142"/>
              <a:ext cx="325213" cy="90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3635896" y="3142625"/>
            <a:ext cx="2024288" cy="388855"/>
            <a:chOff x="3635896" y="3142625"/>
            <a:chExt cx="2024288" cy="388855"/>
          </a:xfrm>
        </p:grpSpPr>
        <p:sp>
          <p:nvSpPr>
            <p:cNvPr id="48" name="矩形 47"/>
            <p:cNvSpPr/>
            <p:nvPr/>
          </p:nvSpPr>
          <p:spPr>
            <a:xfrm>
              <a:off x="3712511" y="3304781"/>
              <a:ext cx="972934" cy="1621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3635896" y="3142625"/>
              <a:ext cx="2024288" cy="388855"/>
              <a:chOff x="3635896" y="3142625"/>
              <a:chExt cx="2024288" cy="388855"/>
            </a:xfrm>
          </p:grpSpPr>
          <p:cxnSp>
            <p:nvCxnSpPr>
              <p:cNvPr id="40" name="直接连接符 39"/>
              <p:cNvCxnSpPr/>
              <p:nvPr/>
            </p:nvCxnSpPr>
            <p:spPr>
              <a:xfrm rot="5400000">
                <a:off x="4524190" y="3303880"/>
                <a:ext cx="324312" cy="180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rot="5400000" flipH="1" flipV="1">
                <a:off x="3551254" y="3303880"/>
                <a:ext cx="324312" cy="1802"/>
              </a:xfrm>
              <a:prstGeom prst="straightConnector1">
                <a:avLst/>
              </a:prstGeom>
              <a:ln w="1905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635896" y="3142625"/>
                <a:ext cx="2024288" cy="388855"/>
                <a:chOff x="3635896" y="3142625"/>
                <a:chExt cx="2024288" cy="388855"/>
              </a:xfrm>
            </p:grpSpPr>
            <p:cxnSp>
              <p:nvCxnSpPr>
                <p:cNvPr id="41" name="直接连接符 40"/>
                <p:cNvCxnSpPr/>
                <p:nvPr/>
              </p:nvCxnSpPr>
              <p:spPr>
                <a:xfrm rot="5400000">
                  <a:off x="5010659" y="3303880"/>
                  <a:ext cx="324312" cy="180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5400000">
                  <a:off x="5497127" y="3303880"/>
                  <a:ext cx="324312" cy="180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0800000">
                  <a:off x="3712509" y="3466937"/>
                  <a:ext cx="1945872" cy="180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3635896" y="3223703"/>
                  <a:ext cx="1101584" cy="307777"/>
                </a:xfrm>
                <a:prstGeom prst="rect">
                  <a:avLst/>
                </a:prstGeom>
              </p:spPr>
              <p:txBody>
                <a:bodyPr wrap="none">
                  <a:spAutoFit/>
                </a:bodyPr>
                <a:lstStyle/>
                <a:p>
                  <a:r>
                    <a:rPr lang="en-US" altLang="zh-CN" sz="1400" dirty="0" smtClean="0">
                      <a:solidFill>
                        <a:schemeClr val="bg1"/>
                      </a:solidFill>
                    </a:rPr>
                    <a:t>Phase Shift</a:t>
                  </a:r>
                  <a:endParaRPr lang="zh-CN" altLang="en-US" sz="1400" dirty="0">
                    <a:solidFill>
                      <a:schemeClr val="bg1"/>
                    </a:solidFill>
                  </a:endParaRPr>
                </a:p>
              </p:txBody>
            </p:sp>
          </p:grpSp>
        </p:grpSp>
      </p:grpSp>
      <p:grpSp>
        <p:nvGrpSpPr>
          <p:cNvPr id="31" name="组合 30"/>
          <p:cNvGrpSpPr/>
          <p:nvPr/>
        </p:nvGrpSpPr>
        <p:grpSpPr>
          <a:xfrm>
            <a:off x="6681336" y="3142625"/>
            <a:ext cx="841840" cy="560945"/>
            <a:chOff x="6681336" y="3142625"/>
            <a:chExt cx="841840" cy="560945"/>
          </a:xfrm>
        </p:grpSpPr>
        <p:cxnSp>
          <p:nvCxnSpPr>
            <p:cNvPr id="50" name="直接连接符 49"/>
            <p:cNvCxnSpPr/>
            <p:nvPr/>
          </p:nvCxnSpPr>
          <p:spPr>
            <a:xfrm rot="5400000">
              <a:off x="6468261" y="3384958"/>
              <a:ext cx="486468" cy="1802"/>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a:off x="6712396" y="3629093"/>
              <a:ext cx="810780" cy="1802"/>
            </a:xfrm>
            <a:prstGeom prst="straightConnector1">
              <a:avLst/>
            </a:prstGeom>
            <a:ln w="1905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nvGrpSpPr>
            <p:cNvPr id="95" name="组合 94"/>
            <p:cNvGrpSpPr/>
            <p:nvPr/>
          </p:nvGrpSpPr>
          <p:grpSpPr>
            <a:xfrm>
              <a:off x="6681336" y="3395793"/>
              <a:ext cx="554960" cy="307777"/>
              <a:chOff x="5901955" y="5223703"/>
              <a:chExt cx="488976" cy="271183"/>
            </a:xfrm>
          </p:grpSpPr>
          <p:sp>
            <p:nvSpPr>
              <p:cNvPr id="54" name="矩形 53"/>
              <p:cNvSpPr/>
              <p:nvPr/>
            </p:nvSpPr>
            <p:spPr>
              <a:xfrm>
                <a:off x="5929322" y="5286388"/>
                <a:ext cx="428628" cy="142876"/>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5901955" y="5223703"/>
                <a:ext cx="488976" cy="271183"/>
              </a:xfrm>
              <a:prstGeom prst="rect">
                <a:avLst/>
              </a:prstGeom>
            </p:spPr>
            <p:txBody>
              <a:bodyPr wrap="none">
                <a:spAutoFit/>
              </a:bodyPr>
              <a:lstStyle/>
              <a:p>
                <a:r>
                  <a:rPr lang="en-US" altLang="zh-CN" sz="1400" dirty="0" smtClean="0">
                    <a:solidFill>
                      <a:schemeClr val="bg1"/>
                    </a:solidFill>
                  </a:rPr>
                  <a:t>PCS</a:t>
                </a:r>
                <a:endParaRPr lang="zh-CN" altLang="en-US" sz="1400" dirty="0">
                  <a:solidFill>
                    <a:schemeClr val="bg1"/>
                  </a:solidFill>
                </a:endParaRPr>
              </a:p>
            </p:txBody>
          </p:sp>
        </p:grpSp>
      </p:grpSp>
      <p:grpSp>
        <p:nvGrpSpPr>
          <p:cNvPr id="26" name="组合 25"/>
          <p:cNvGrpSpPr/>
          <p:nvPr/>
        </p:nvGrpSpPr>
        <p:grpSpPr>
          <a:xfrm>
            <a:off x="4764720" y="1439986"/>
            <a:ext cx="2507213" cy="648624"/>
            <a:chOff x="4764720" y="1439986"/>
            <a:chExt cx="2507213" cy="648624"/>
          </a:xfrm>
        </p:grpSpPr>
        <p:cxnSp>
          <p:nvCxnSpPr>
            <p:cNvPr id="57" name="直接连接符 56"/>
            <p:cNvCxnSpPr/>
            <p:nvPr/>
          </p:nvCxnSpPr>
          <p:spPr>
            <a:xfrm rot="5400000">
              <a:off x="4562926" y="1885014"/>
              <a:ext cx="405390" cy="1802"/>
            </a:xfrm>
            <a:prstGeom prst="line">
              <a:avLst/>
            </a:prstGeom>
            <a:ln w="190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5400000">
              <a:off x="5049395" y="1885014"/>
              <a:ext cx="405390" cy="1802"/>
            </a:xfrm>
            <a:prstGeom prst="line">
              <a:avLst/>
            </a:prstGeom>
            <a:ln w="190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rot="5400000">
              <a:off x="5535863" y="1885014"/>
              <a:ext cx="405390" cy="1802"/>
            </a:xfrm>
            <a:prstGeom prst="line">
              <a:avLst/>
            </a:prstGeom>
            <a:ln w="19050">
              <a:solidFill>
                <a:srgbClr val="FF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rot="10800000">
              <a:off x="4766523" y="1683220"/>
              <a:ext cx="2432341" cy="1802"/>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6388084" y="1521064"/>
              <a:ext cx="810780" cy="16215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64"/>
            <p:cNvSpPr/>
            <p:nvPr/>
          </p:nvSpPr>
          <p:spPr>
            <a:xfrm>
              <a:off x="6300192" y="1439986"/>
              <a:ext cx="971741" cy="307777"/>
            </a:xfrm>
            <a:prstGeom prst="rect">
              <a:avLst/>
            </a:prstGeom>
          </p:spPr>
          <p:txBody>
            <a:bodyPr wrap="none">
              <a:spAutoFit/>
            </a:bodyPr>
            <a:lstStyle/>
            <a:p>
              <a:r>
                <a:rPr lang="en-US" altLang="zh-CN" sz="1400" dirty="0" smtClean="0">
                  <a:solidFill>
                    <a:schemeClr val="bg1"/>
                  </a:solidFill>
                </a:rPr>
                <a:t>Raw Data</a:t>
              </a:r>
              <a:endParaRPr lang="zh-CN" altLang="en-US" sz="1400" dirty="0">
                <a:solidFill>
                  <a:schemeClr val="bg1"/>
                </a:solidFill>
              </a:endParaRPr>
            </a:p>
          </p:txBody>
        </p:sp>
      </p:grpSp>
      <p:grpSp>
        <p:nvGrpSpPr>
          <p:cNvPr id="27" name="组合 26"/>
          <p:cNvGrpSpPr/>
          <p:nvPr/>
        </p:nvGrpSpPr>
        <p:grpSpPr>
          <a:xfrm>
            <a:off x="1979712" y="3143526"/>
            <a:ext cx="1296144" cy="550110"/>
            <a:chOff x="1979712" y="3143526"/>
            <a:chExt cx="1296144" cy="550110"/>
          </a:xfrm>
        </p:grpSpPr>
        <p:cxnSp>
          <p:nvCxnSpPr>
            <p:cNvPr id="37" name="直接连接符 36"/>
            <p:cNvCxnSpPr/>
            <p:nvPr/>
          </p:nvCxnSpPr>
          <p:spPr>
            <a:xfrm rot="5400000">
              <a:off x="2983709" y="3385859"/>
              <a:ext cx="486468" cy="1802"/>
            </a:xfrm>
            <a:prstGeom prst="line">
              <a:avLst/>
            </a:prstGeom>
            <a:ln w="19050">
              <a:solidFill>
                <a:srgbClr val="B88C00"/>
              </a:solidFill>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flipV="1">
              <a:off x="1979712" y="3629093"/>
              <a:ext cx="1165252" cy="1802"/>
            </a:xfrm>
            <a:prstGeom prst="straightConnector1">
              <a:avLst/>
            </a:prstGeom>
            <a:ln w="19050">
              <a:solidFill>
                <a:srgbClr val="B88C00"/>
              </a:solidFill>
              <a:tailEnd type="arrow"/>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2394869" y="3466937"/>
              <a:ext cx="808978" cy="162156"/>
            </a:xfrm>
            <a:prstGeom prst="rect">
              <a:avLst/>
            </a:prstGeom>
            <a:solidFill>
              <a:srgbClr val="B88C00"/>
            </a:solidFill>
            <a:ln>
              <a:solidFill>
                <a:srgbClr val="B8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67"/>
            <p:cNvSpPr/>
            <p:nvPr/>
          </p:nvSpPr>
          <p:spPr>
            <a:xfrm>
              <a:off x="2363427" y="3385859"/>
              <a:ext cx="912429" cy="307777"/>
            </a:xfrm>
            <a:prstGeom prst="rect">
              <a:avLst/>
            </a:prstGeom>
          </p:spPr>
          <p:txBody>
            <a:bodyPr wrap="none">
              <a:spAutoFit/>
            </a:bodyPr>
            <a:lstStyle/>
            <a:p>
              <a:r>
                <a:rPr lang="en-US" altLang="zh-CN" sz="1400" dirty="0" err="1" smtClean="0">
                  <a:solidFill>
                    <a:schemeClr val="bg1"/>
                  </a:solidFill>
                </a:rPr>
                <a:t>MDSplus</a:t>
              </a:r>
              <a:endParaRPr lang="zh-CN" altLang="en-US" sz="1400" dirty="0">
                <a:solidFill>
                  <a:schemeClr val="bg1"/>
                </a:solidFill>
              </a:endParaRPr>
            </a:p>
          </p:txBody>
        </p:sp>
      </p:grpSp>
      <p:grpSp>
        <p:nvGrpSpPr>
          <p:cNvPr id="25" name="组合 24"/>
          <p:cNvGrpSpPr/>
          <p:nvPr/>
        </p:nvGrpSpPr>
        <p:grpSpPr>
          <a:xfrm>
            <a:off x="4523289" y="1196752"/>
            <a:ext cx="2675575" cy="891859"/>
            <a:chOff x="4523289" y="1196752"/>
            <a:chExt cx="2675575" cy="891859"/>
          </a:xfrm>
        </p:grpSpPr>
        <p:cxnSp>
          <p:nvCxnSpPr>
            <p:cNvPr id="79" name="直接连接符 78"/>
            <p:cNvCxnSpPr/>
            <p:nvPr/>
          </p:nvCxnSpPr>
          <p:spPr>
            <a:xfrm>
              <a:off x="4523289" y="1439986"/>
              <a:ext cx="2675575" cy="1802"/>
            </a:xfrm>
            <a:prstGeom prst="line">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rot="5400000">
              <a:off x="4199428" y="1763848"/>
              <a:ext cx="648624" cy="901"/>
            </a:xfrm>
            <a:prstGeom prst="straightConnector1">
              <a:avLst/>
            </a:prstGeom>
            <a:ln w="190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6388084" y="1277830"/>
              <a:ext cx="810780" cy="162156"/>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6444208" y="1196752"/>
              <a:ext cx="612668" cy="307777"/>
            </a:xfrm>
            <a:prstGeom prst="rect">
              <a:avLst/>
            </a:prstGeom>
          </p:spPr>
          <p:txBody>
            <a:bodyPr wrap="none">
              <a:spAutoFit/>
            </a:bodyPr>
            <a:lstStyle/>
            <a:p>
              <a:r>
                <a:rPr lang="en-US" altLang="zh-CN" sz="1400" dirty="0" smtClean="0">
                  <a:solidFill>
                    <a:schemeClr val="bg1"/>
                  </a:solidFill>
                </a:rPr>
                <a:t>TRIG</a:t>
              </a:r>
              <a:endParaRPr lang="zh-CN" altLang="en-US" sz="1400" dirty="0">
                <a:solidFill>
                  <a:schemeClr val="bg1"/>
                </a:solidFill>
              </a:endParaRPr>
            </a:p>
          </p:txBody>
        </p:sp>
      </p:grpSp>
      <p:grpSp>
        <p:nvGrpSpPr>
          <p:cNvPr id="30" name="组合 29"/>
          <p:cNvGrpSpPr/>
          <p:nvPr/>
        </p:nvGrpSpPr>
        <p:grpSpPr>
          <a:xfrm>
            <a:off x="3469275" y="3142625"/>
            <a:ext cx="3118949" cy="574407"/>
            <a:chOff x="3469275" y="3142625"/>
            <a:chExt cx="3118949" cy="574407"/>
          </a:xfrm>
        </p:grpSpPr>
        <p:cxnSp>
          <p:nvCxnSpPr>
            <p:cNvPr id="90" name="直接连接符 89"/>
            <p:cNvCxnSpPr/>
            <p:nvPr/>
          </p:nvCxnSpPr>
          <p:spPr>
            <a:xfrm rot="5400000">
              <a:off x="3226942" y="3384958"/>
              <a:ext cx="486468" cy="1802"/>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rot="10800000">
              <a:off x="3469277" y="3629093"/>
              <a:ext cx="3080964" cy="1802"/>
            </a:xfrm>
            <a:prstGeom prst="line">
              <a:avLst/>
            </a:prstGeom>
            <a:ln w="1905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rot="5400000">
              <a:off x="6307907" y="3384958"/>
              <a:ext cx="486468" cy="1802"/>
            </a:xfrm>
            <a:prstGeom prst="line">
              <a:avLst/>
            </a:prstGeom>
            <a:ln w="19050">
              <a:solidFill>
                <a:srgbClr val="7030A0"/>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97" name="矩形 96"/>
            <p:cNvSpPr/>
            <p:nvPr/>
          </p:nvSpPr>
          <p:spPr>
            <a:xfrm>
              <a:off x="5897146" y="3468740"/>
              <a:ext cx="654896" cy="16035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5805637" y="3409255"/>
              <a:ext cx="782587" cy="307777"/>
            </a:xfrm>
            <a:prstGeom prst="rect">
              <a:avLst/>
            </a:prstGeom>
          </p:spPr>
          <p:txBody>
            <a:bodyPr wrap="none">
              <a:spAutoFit/>
            </a:bodyPr>
            <a:lstStyle/>
            <a:p>
              <a:r>
                <a:rPr lang="en-US" altLang="zh-CN" sz="1400" dirty="0" smtClean="0">
                  <a:solidFill>
                    <a:schemeClr val="bg1"/>
                  </a:solidFill>
                </a:rPr>
                <a:t>Density</a:t>
              </a:r>
              <a:endParaRPr lang="zh-CN" altLang="en-US" sz="1400" dirty="0">
                <a:solidFill>
                  <a:schemeClr val="bg1"/>
                </a:solidFill>
              </a:endParaRPr>
            </a:p>
          </p:txBody>
        </p:sp>
      </p:grpSp>
      <p:sp>
        <p:nvSpPr>
          <p:cNvPr id="111" name="矩形 110"/>
          <p:cNvSpPr/>
          <p:nvPr/>
        </p:nvSpPr>
        <p:spPr>
          <a:xfrm>
            <a:off x="2334183" y="3789040"/>
            <a:ext cx="4902113" cy="307777"/>
          </a:xfrm>
          <a:prstGeom prst="rect">
            <a:avLst/>
          </a:prstGeom>
        </p:spPr>
        <p:txBody>
          <a:bodyPr wrap="square">
            <a:spAutoFit/>
          </a:bodyPr>
          <a:lstStyle/>
          <a:p>
            <a:pPr indent="304800" algn="ctr" fontAlgn="base">
              <a:spcBef>
                <a:spcPct val="0"/>
              </a:spcBef>
              <a:spcAft>
                <a:spcPct val="0"/>
              </a:spcAft>
            </a:pPr>
            <a:r>
              <a:rPr lang="en-US" altLang="zh-CN" sz="1400" dirty="0" smtClean="0">
                <a:latin typeface="Times New Roman" pitchFamily="18" charset="0"/>
                <a:ea typeface="宋体" pitchFamily="2" charset="-122"/>
                <a:cs typeface="Times New Roman" pitchFamily="18" charset="0"/>
              </a:rPr>
              <a:t>Hardware structure of density calculations system</a:t>
            </a:r>
            <a:endParaRPr lang="en-US" altLang="zh-CN" sz="1400" dirty="0" smtClean="0">
              <a:latin typeface="Arial" pitchFamily="34" charset="0"/>
              <a:ea typeface="宋体" pitchFamily="2" charset="-122"/>
            </a:endParaRPr>
          </a:p>
        </p:txBody>
      </p:sp>
      <p:grpSp>
        <p:nvGrpSpPr>
          <p:cNvPr id="36" name="组合 35"/>
          <p:cNvGrpSpPr/>
          <p:nvPr/>
        </p:nvGrpSpPr>
        <p:grpSpPr>
          <a:xfrm>
            <a:off x="142844" y="4339324"/>
            <a:ext cx="9215502" cy="1565300"/>
            <a:chOff x="142844" y="4339324"/>
            <a:chExt cx="9215502" cy="1565300"/>
          </a:xfrm>
        </p:grpSpPr>
        <p:pic>
          <p:nvPicPr>
            <p:cNvPr id="107" name="Picture 2" descr="c:\DOCUME~1\admin\APPLIC~1\360se6\USERDA~1\Temp\032012~1.JPG"/>
            <p:cNvPicPr>
              <a:picLocks noChangeAspect="1" noChangeArrowheads="1"/>
            </p:cNvPicPr>
            <p:nvPr/>
          </p:nvPicPr>
          <p:blipFill>
            <a:blip r:embed="rId3"/>
            <a:srcRect/>
            <a:stretch>
              <a:fillRect/>
            </a:stretch>
          </p:blipFill>
          <p:spPr bwMode="auto">
            <a:xfrm>
              <a:off x="142844" y="4357694"/>
              <a:ext cx="1663623" cy="1214446"/>
            </a:xfrm>
            <a:prstGeom prst="rect">
              <a:avLst/>
            </a:prstGeom>
            <a:noFill/>
          </p:spPr>
        </p:pic>
        <p:pic>
          <p:nvPicPr>
            <p:cNvPr id="108" name="Picture 4" descr="c:\DOCUME~1\admin\APPLIC~1\360se6\USERDA~1\Temp\2-1202~1.JPG"/>
            <p:cNvPicPr>
              <a:picLocks noChangeAspect="1" noChangeArrowheads="1"/>
            </p:cNvPicPr>
            <p:nvPr/>
          </p:nvPicPr>
          <p:blipFill>
            <a:blip r:embed="rId4"/>
            <a:srcRect/>
            <a:stretch>
              <a:fillRect/>
            </a:stretch>
          </p:blipFill>
          <p:spPr bwMode="auto">
            <a:xfrm>
              <a:off x="4929190" y="4339324"/>
              <a:ext cx="1428760" cy="1232816"/>
            </a:xfrm>
            <a:prstGeom prst="rect">
              <a:avLst/>
            </a:prstGeom>
            <a:noFill/>
          </p:spPr>
        </p:pic>
        <p:sp>
          <p:nvSpPr>
            <p:cNvPr id="112" name="矩形 111"/>
            <p:cNvSpPr/>
            <p:nvPr/>
          </p:nvSpPr>
          <p:spPr>
            <a:xfrm>
              <a:off x="428596" y="5627625"/>
              <a:ext cx="1162498" cy="276999"/>
            </a:xfrm>
            <a:prstGeom prst="rect">
              <a:avLst/>
            </a:prstGeom>
          </p:spPr>
          <p:txBody>
            <a:bodyPr wrap="none">
              <a:spAutoFit/>
            </a:bodyPr>
            <a:lstStyle/>
            <a:p>
              <a:r>
                <a:rPr lang="en-US" altLang="zh-CN" sz="1200" dirty="0" smtClean="0">
                  <a:latin typeface="Times New Roman" pitchFamily="18" charset="0"/>
                  <a:ea typeface="宋体" pitchFamily="2" charset="-122"/>
                  <a:cs typeface="Times New Roman" pitchFamily="18" charset="0"/>
                </a:rPr>
                <a:t>NI PXIe-7966R</a:t>
              </a:r>
              <a:endParaRPr lang="zh-CN" altLang="en-US" sz="1200" dirty="0"/>
            </a:p>
          </p:txBody>
        </p:sp>
        <p:sp>
          <p:nvSpPr>
            <p:cNvPr id="113" name="矩形 112"/>
            <p:cNvSpPr/>
            <p:nvPr/>
          </p:nvSpPr>
          <p:spPr>
            <a:xfrm>
              <a:off x="1785918" y="4770791"/>
              <a:ext cx="3000396" cy="1015663"/>
            </a:xfrm>
            <a:prstGeom prst="rect">
              <a:avLst/>
            </a:prstGeom>
          </p:spPr>
          <p:txBody>
            <a:bodyPr wrap="square">
              <a:spAutoFit/>
            </a:bodyPr>
            <a:lstStyle/>
            <a:p>
              <a:pPr>
                <a:buFont typeface="Arial" pitchFamily="34" charset="0"/>
                <a:buChar char="•"/>
              </a:pPr>
              <a:r>
                <a:rPr lang="en-US" sz="1200" dirty="0" smtClean="0"/>
                <a:t>    Virtex-5 SX95T FPGA</a:t>
              </a:r>
            </a:p>
            <a:p>
              <a:pPr>
                <a:buFont typeface="Arial" pitchFamily="34" charset="0"/>
                <a:buChar char="•"/>
              </a:pPr>
              <a:r>
                <a:rPr lang="en-US" sz="1200" dirty="0" smtClean="0"/>
                <a:t>    512 MB onboard DDR2 DRAM</a:t>
              </a:r>
            </a:p>
            <a:p>
              <a:pPr>
                <a:buFont typeface="Arial" pitchFamily="34" charset="0"/>
                <a:buChar char="•"/>
              </a:pPr>
              <a:r>
                <a:rPr lang="en-US" sz="1200" dirty="0" smtClean="0"/>
                <a:t>    Access to 132 single-ended I/O lines</a:t>
              </a:r>
            </a:p>
            <a:p>
              <a:pPr>
                <a:buFont typeface="Arial" pitchFamily="34" charset="0"/>
                <a:buChar char="•"/>
              </a:pPr>
              <a:r>
                <a:rPr lang="en-US" sz="1200" dirty="0" smtClean="0"/>
                <a:t>   16 DMA channels for high-speed data streaming at more than 800 MB/s</a:t>
              </a:r>
              <a:endParaRPr lang="en-US" sz="1200" dirty="0"/>
            </a:p>
          </p:txBody>
        </p:sp>
        <p:sp>
          <p:nvSpPr>
            <p:cNvPr id="114" name="矩形 113"/>
            <p:cNvSpPr/>
            <p:nvPr/>
          </p:nvSpPr>
          <p:spPr>
            <a:xfrm>
              <a:off x="1785918" y="4429132"/>
              <a:ext cx="1645002" cy="338554"/>
            </a:xfrm>
            <a:prstGeom prst="rect">
              <a:avLst/>
            </a:prstGeom>
          </p:spPr>
          <p:txBody>
            <a:bodyPr wrap="none">
              <a:spAutoFit/>
            </a:bodyPr>
            <a:lstStyle/>
            <a:p>
              <a:r>
                <a:rPr lang="en-US" altLang="zh-CN" sz="1600" dirty="0" smtClean="0">
                  <a:latin typeface="Times New Roman" pitchFamily="18" charset="0"/>
                  <a:ea typeface="宋体" pitchFamily="2" charset="-122"/>
                  <a:cs typeface="Times New Roman" pitchFamily="18" charset="0"/>
                </a:rPr>
                <a:t>Flex RIO Module</a:t>
              </a:r>
              <a:endParaRPr lang="zh-CN" altLang="en-US" sz="1600" dirty="0"/>
            </a:p>
          </p:txBody>
        </p:sp>
        <p:sp>
          <p:nvSpPr>
            <p:cNvPr id="116" name="矩形 115"/>
            <p:cNvSpPr/>
            <p:nvPr/>
          </p:nvSpPr>
          <p:spPr>
            <a:xfrm>
              <a:off x="6286512" y="4429132"/>
              <a:ext cx="2310120" cy="338554"/>
            </a:xfrm>
            <a:prstGeom prst="rect">
              <a:avLst/>
            </a:prstGeom>
          </p:spPr>
          <p:txBody>
            <a:bodyPr wrap="none">
              <a:spAutoFit/>
            </a:bodyPr>
            <a:lstStyle/>
            <a:p>
              <a:r>
                <a:rPr lang="en-US" altLang="zh-CN" sz="1600" dirty="0" smtClean="0">
                  <a:latin typeface="Times New Roman" pitchFamily="18" charset="0"/>
                  <a:ea typeface="宋体" pitchFamily="2" charset="-122"/>
                  <a:cs typeface="Times New Roman" pitchFamily="18" charset="0"/>
                </a:rPr>
                <a:t>Digitizer Adapter Module</a:t>
              </a:r>
              <a:endParaRPr lang="zh-CN" altLang="en-US" sz="1600" dirty="0"/>
            </a:p>
          </p:txBody>
        </p:sp>
        <p:sp>
          <p:nvSpPr>
            <p:cNvPr id="117" name="矩形 116"/>
            <p:cNvSpPr/>
            <p:nvPr/>
          </p:nvSpPr>
          <p:spPr>
            <a:xfrm>
              <a:off x="5319860" y="5627625"/>
              <a:ext cx="692818" cy="276999"/>
            </a:xfrm>
            <a:prstGeom prst="rect">
              <a:avLst/>
            </a:prstGeom>
          </p:spPr>
          <p:txBody>
            <a:bodyPr wrap="none">
              <a:spAutoFit/>
            </a:bodyPr>
            <a:lstStyle/>
            <a:p>
              <a:r>
                <a:rPr lang="en-US" altLang="zh-CN" sz="1200" dirty="0" smtClean="0">
                  <a:latin typeface="Times New Roman" pitchFamily="18" charset="0"/>
                  <a:ea typeface="宋体" pitchFamily="2" charset="-122"/>
                  <a:cs typeface="Times New Roman" pitchFamily="18" charset="0"/>
                </a:rPr>
                <a:t>NI 5734</a:t>
              </a:r>
              <a:endParaRPr lang="zh-CN" altLang="en-US" sz="1200" dirty="0"/>
            </a:p>
          </p:txBody>
        </p:sp>
        <p:sp>
          <p:nvSpPr>
            <p:cNvPr id="118" name="矩形 117"/>
            <p:cNvSpPr/>
            <p:nvPr/>
          </p:nvSpPr>
          <p:spPr>
            <a:xfrm>
              <a:off x="6357950" y="4770791"/>
              <a:ext cx="3000396" cy="830997"/>
            </a:xfrm>
            <a:prstGeom prst="rect">
              <a:avLst/>
            </a:prstGeom>
          </p:spPr>
          <p:txBody>
            <a:bodyPr wrap="square">
              <a:spAutoFit/>
            </a:bodyPr>
            <a:lstStyle/>
            <a:p>
              <a:pPr>
                <a:buFont typeface="Arial" pitchFamily="34" charset="0"/>
                <a:buChar char="•"/>
              </a:pPr>
              <a:r>
                <a:rPr lang="en-US" sz="1200" dirty="0" smtClean="0"/>
                <a:t>    </a:t>
              </a:r>
              <a:r>
                <a:rPr lang="en-US" altLang="zh-CN" sz="1200" dirty="0" smtClean="0"/>
                <a:t>16 bit resolution</a:t>
              </a:r>
            </a:p>
            <a:p>
              <a:pPr>
                <a:buFont typeface="Arial" pitchFamily="34" charset="0"/>
                <a:buChar char="•"/>
              </a:pPr>
              <a:r>
                <a:rPr lang="en-US" altLang="zh-CN" sz="1200" dirty="0" smtClean="0"/>
                <a:t>    4 BNC connector</a:t>
              </a:r>
            </a:p>
            <a:p>
              <a:pPr>
                <a:buFont typeface="Arial" pitchFamily="34" charset="0"/>
                <a:buChar char="•"/>
              </a:pPr>
              <a:r>
                <a:rPr lang="en-US" altLang="zh-CN" sz="1200" dirty="0" smtClean="0"/>
                <a:t>    50 Ω impedance</a:t>
              </a:r>
            </a:p>
            <a:p>
              <a:endParaRPr lang="en-US" sz="1200" dirty="0"/>
            </a:p>
          </p:txBody>
        </p:sp>
      </p:grpSp>
      <p:pic>
        <p:nvPicPr>
          <p:cNvPr id="104" name="Picture 3" descr="1"/>
          <p:cNvPicPr>
            <a:picLocks noChangeAspect="1" noChangeArrowheads="1"/>
          </p:cNvPicPr>
          <p:nvPr/>
        </p:nvPicPr>
        <p:blipFill>
          <a:blip r:embed="rId5"/>
          <a:srcRect/>
          <a:stretch>
            <a:fillRect/>
          </a:stretch>
        </p:blipFill>
        <p:spPr bwMode="auto">
          <a:xfrm>
            <a:off x="2339752" y="3193281"/>
            <a:ext cx="4929188" cy="6873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1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35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
                                        <p:tgtEl>
                                          <p:spTgt spid="104"/>
                                        </p:tgtEl>
                                      </p:cBhvr>
                                    </p:animEffect>
                                  </p:childTnLst>
                                </p:cTn>
                              </p:par>
                              <p:par>
                                <p:cTn id="12" presetID="6" presetClass="emph" presetSubtype="0" fill="hold" nodeType="withEffect">
                                  <p:stCondLst>
                                    <p:cond delay="300"/>
                                  </p:stCondLst>
                                  <p:childTnLst>
                                    <p:animScale>
                                      <p:cBhvr>
                                        <p:cTn id="13" dur="1000" fill="hold"/>
                                        <p:tgtEl>
                                          <p:spTgt spid="104"/>
                                        </p:tgtEl>
                                      </p:cBhvr>
                                      <p:by x="200000" y="200000"/>
                                    </p:animScale>
                                  </p:childTnLst>
                                </p:cTn>
                              </p:par>
                              <p:par>
                                <p:cTn id="14" presetID="10" presetClass="exit" presetSubtype="0" fill="hold" nodeType="withEffect">
                                  <p:stCondLst>
                                    <p:cond delay="400"/>
                                  </p:stCondLst>
                                  <p:childTnLst>
                                    <p:animEffect transition="out" filter="fade">
                                      <p:cBhvr>
                                        <p:cTn id="15" dur="1000"/>
                                        <p:tgtEl>
                                          <p:spTgt spid="104"/>
                                        </p:tgtEl>
                                      </p:cBhvr>
                                    </p:animEffect>
                                    <p:set>
                                      <p:cBhvr>
                                        <p:cTn id="16" dur="1" fill="hold">
                                          <p:stCondLst>
                                            <p:cond delay="999"/>
                                          </p:stCondLst>
                                        </p:cTn>
                                        <p:tgtEl>
                                          <p:spTgt spid="104"/>
                                        </p:tgtEl>
                                        <p:attrNameLst>
                                          <p:attrName>style.visibility</p:attrName>
                                        </p:attrNameLst>
                                      </p:cBhvr>
                                      <p:to>
                                        <p:strVal val="hidden"/>
                                      </p:to>
                                    </p:set>
                                  </p:childTnLst>
                                </p:cTn>
                              </p:par>
                              <p:par>
                                <p:cTn id="17" presetID="10" presetClass="entr" presetSubtype="0" fill="hold" nodeType="withEffect">
                                  <p:stCondLst>
                                    <p:cond delay="40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
                                        <p:tgtEl>
                                          <p:spTgt spid="104"/>
                                        </p:tgtEl>
                                      </p:cBhvr>
                                    </p:animEffect>
                                  </p:childTnLst>
                                </p:cTn>
                              </p:par>
                              <p:par>
                                <p:cTn id="20" presetID="6" presetClass="emph" presetSubtype="0" fill="hold" nodeType="withEffect">
                                  <p:stCondLst>
                                    <p:cond delay="400"/>
                                  </p:stCondLst>
                                  <p:childTnLst>
                                    <p:animScale>
                                      <p:cBhvr>
                                        <p:cTn id="21" dur="1000" fill="hold"/>
                                        <p:tgtEl>
                                          <p:spTgt spid="104"/>
                                        </p:tgtEl>
                                      </p:cBhvr>
                                      <p:by x="200000" y="200000"/>
                                    </p:animScale>
                                  </p:childTnLst>
                                </p:cTn>
                              </p:par>
                              <p:par>
                                <p:cTn id="22" presetID="10" presetClass="exit" presetSubtype="0" fill="hold" nodeType="withEffect">
                                  <p:stCondLst>
                                    <p:cond delay="500"/>
                                  </p:stCondLst>
                                  <p:childTnLst>
                                    <p:animEffect transition="out" filter="fade">
                                      <p:cBhvr>
                                        <p:cTn id="23" dur="500"/>
                                        <p:tgtEl>
                                          <p:spTgt spid="104"/>
                                        </p:tgtEl>
                                      </p:cBhvr>
                                    </p:animEffect>
                                    <p:set>
                                      <p:cBhvr>
                                        <p:cTn id="24" dur="1" fill="hold">
                                          <p:stCondLst>
                                            <p:cond delay="499"/>
                                          </p:stCondLst>
                                        </p:cTn>
                                        <p:tgtEl>
                                          <p:spTgt spid="104"/>
                                        </p:tgtEl>
                                        <p:attrNameLst>
                                          <p:attrName>style.visibility</p:attrName>
                                        </p:attrNameLst>
                                      </p:cBhvr>
                                      <p:to>
                                        <p:strVal val="hidden"/>
                                      </p:to>
                                    </p:set>
                                  </p:childTnLst>
                                </p:cTn>
                              </p:par>
                            </p:childTnLst>
                          </p:cTn>
                        </p:par>
                        <p:par>
                          <p:cTn id="25" fill="hold">
                            <p:stCondLst>
                              <p:cond delay="1400"/>
                            </p:stCondLst>
                            <p:childTnLst>
                              <p:par>
                                <p:cTn id="26" presetID="1" presetClass="entr" presetSubtype="0"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anim calcmode="lin" valueType="num">
                                      <p:cBhvr>
                                        <p:cTn id="33" dur="500" fill="hold"/>
                                        <p:tgtEl>
                                          <p:spTgt spid="36"/>
                                        </p:tgtEl>
                                        <p:attrNameLst>
                                          <p:attrName>ppt_x</p:attrName>
                                        </p:attrNameLst>
                                      </p:cBhvr>
                                      <p:tavLst>
                                        <p:tav tm="0">
                                          <p:val>
                                            <p:strVal val="#ppt_x"/>
                                          </p:val>
                                        </p:tav>
                                        <p:tav tm="100000">
                                          <p:val>
                                            <p:strVal val="#ppt_x"/>
                                          </p:val>
                                        </p:tav>
                                      </p:tavLst>
                                    </p:anim>
                                    <p:anim calcmode="lin" valueType="num">
                                      <p:cBhvr>
                                        <p:cTn id="34"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right)">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right)">
                                      <p:cBhvr>
                                        <p:cTn id="49" dur="10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right)">
                                      <p:cBhvr>
                                        <p:cTn id="54" dur="10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right)">
                                      <p:cBhvr>
                                        <p:cTn id="59" dur="1000"/>
                                        <p:tgtEl>
                                          <p:spTgt spid="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left)">
                                      <p:cBhvr>
                                        <p:cTn id="64" dur="1000"/>
                                        <p:tgtEl>
                                          <p:spTgt spid="30"/>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left)">
                                      <p:cBhvr>
                                        <p:cTn id="68"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Software architecture</a:t>
            </a:r>
            <a:endParaRPr lang="zh-CN" altLang="en-US" dirty="0"/>
          </a:p>
        </p:txBody>
      </p:sp>
      <p:sp>
        <p:nvSpPr>
          <p:cNvPr id="4" name="灯片编号占位符 3"/>
          <p:cNvSpPr>
            <a:spLocks noGrp="1"/>
          </p:cNvSpPr>
          <p:nvPr>
            <p:ph type="sldNum" sz="quarter" idx="10"/>
          </p:nvPr>
        </p:nvSpPr>
        <p:spPr/>
        <p:txBody>
          <a:bodyPr/>
          <a:lstStyle/>
          <a:p>
            <a:pPr>
              <a:defRPr/>
            </a:pPr>
            <a:fld id="{18FA3292-6777-44C9-A950-663FFAC19AF3}" type="slidenum">
              <a:rPr lang="en-US" smtClean="0"/>
              <a:pPr>
                <a:defRPr/>
              </a:pPr>
              <a:t>8</a:t>
            </a:fld>
            <a:endParaRPr lang="en-US"/>
          </a:p>
        </p:txBody>
      </p:sp>
      <p:grpSp>
        <p:nvGrpSpPr>
          <p:cNvPr id="130" name="组合 129"/>
          <p:cNvGrpSpPr/>
          <p:nvPr/>
        </p:nvGrpSpPr>
        <p:grpSpPr>
          <a:xfrm>
            <a:off x="1304488" y="1000108"/>
            <a:ext cx="6429420" cy="3236735"/>
            <a:chOff x="1304488" y="1000108"/>
            <a:chExt cx="6429420" cy="3236735"/>
          </a:xfrm>
        </p:grpSpPr>
        <p:grpSp>
          <p:nvGrpSpPr>
            <p:cNvPr id="84" name="组合 83"/>
            <p:cNvGrpSpPr/>
            <p:nvPr/>
          </p:nvGrpSpPr>
          <p:grpSpPr>
            <a:xfrm>
              <a:off x="1304488" y="1000108"/>
              <a:ext cx="6429420" cy="2857520"/>
              <a:chOff x="1304488" y="2214554"/>
              <a:chExt cx="6429420" cy="2857520"/>
            </a:xfrm>
          </p:grpSpPr>
          <p:sp>
            <p:nvSpPr>
              <p:cNvPr id="5" name="矩形 4"/>
              <p:cNvSpPr/>
              <p:nvPr/>
            </p:nvSpPr>
            <p:spPr>
              <a:xfrm>
                <a:off x="4519198" y="2214554"/>
                <a:ext cx="3214710" cy="2571768"/>
              </a:xfrm>
              <a:prstGeom prst="rect">
                <a:avLst/>
              </a:prstGeom>
              <a:solidFill>
                <a:schemeClr val="accent1">
                  <a:alpha val="17000"/>
                </a:schemeClr>
              </a:solidFill>
              <a:ln w="28575">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733512" y="2464587"/>
                <a:ext cx="357190" cy="2071702"/>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rot="5400000">
                <a:off x="3921292" y="3331160"/>
                <a:ext cx="2000265" cy="338554"/>
              </a:xfrm>
              <a:prstGeom prst="rect">
                <a:avLst/>
              </a:prstGeom>
            </p:spPr>
            <p:txBody>
              <a:bodyPr wrap="square">
                <a:spAutoFit/>
              </a:bodyPr>
              <a:lstStyle/>
              <a:p>
                <a:pPr algn="ctr"/>
                <a:r>
                  <a:rPr lang="en-US" altLang="zh-CN" sz="1600" dirty="0" smtClean="0"/>
                  <a:t>MEMORY</a:t>
                </a:r>
                <a:endParaRPr lang="zh-CN" altLang="en-US" sz="1600" dirty="0"/>
              </a:p>
            </p:txBody>
          </p:sp>
          <p:grpSp>
            <p:nvGrpSpPr>
              <p:cNvPr id="9" name="组合 8"/>
              <p:cNvGrpSpPr/>
              <p:nvPr/>
            </p:nvGrpSpPr>
            <p:grpSpPr>
              <a:xfrm>
                <a:off x="2447496" y="2464587"/>
                <a:ext cx="721671" cy="571504"/>
                <a:chOff x="1142976" y="3536157"/>
                <a:chExt cx="721671" cy="571504"/>
              </a:xfrm>
            </p:grpSpPr>
            <p:sp>
              <p:nvSpPr>
                <p:cNvPr id="10" name="矩形 9"/>
                <p:cNvSpPr/>
                <p:nvPr/>
              </p:nvSpPr>
              <p:spPr>
                <a:xfrm>
                  <a:off x="1150267" y="3536157"/>
                  <a:ext cx="642942"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1142976" y="3571876"/>
                  <a:ext cx="721671" cy="461665"/>
                </a:xfrm>
                <a:prstGeom prst="rect">
                  <a:avLst/>
                </a:prstGeom>
              </p:spPr>
              <p:txBody>
                <a:bodyPr wrap="none">
                  <a:spAutoFit/>
                </a:bodyPr>
                <a:lstStyle/>
                <a:p>
                  <a:pPr algn="ctr"/>
                  <a:r>
                    <a:rPr lang="en-US" altLang="zh-CN" sz="1200" dirty="0" smtClean="0"/>
                    <a:t>Adapter</a:t>
                  </a:r>
                </a:p>
                <a:p>
                  <a:pPr algn="ctr"/>
                  <a:r>
                    <a:rPr lang="en-US" altLang="zh-CN" sz="1200" dirty="0" smtClean="0"/>
                    <a:t>Module</a:t>
                  </a:r>
                  <a:endParaRPr lang="zh-CN" altLang="en-US" sz="1200" dirty="0"/>
                </a:p>
              </p:txBody>
            </p:sp>
          </p:grpSp>
          <p:grpSp>
            <p:nvGrpSpPr>
              <p:cNvPr id="12" name="组合 11"/>
              <p:cNvGrpSpPr/>
              <p:nvPr/>
            </p:nvGrpSpPr>
            <p:grpSpPr>
              <a:xfrm>
                <a:off x="2454787" y="3214686"/>
                <a:ext cx="721671" cy="571504"/>
                <a:chOff x="1150267" y="4286256"/>
                <a:chExt cx="721671" cy="571504"/>
              </a:xfrm>
            </p:grpSpPr>
            <p:sp>
              <p:nvSpPr>
                <p:cNvPr id="13" name="矩形 12"/>
                <p:cNvSpPr/>
                <p:nvPr/>
              </p:nvSpPr>
              <p:spPr>
                <a:xfrm>
                  <a:off x="1150267" y="4286256"/>
                  <a:ext cx="642942"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150267" y="4357694"/>
                  <a:ext cx="721671" cy="461665"/>
                </a:xfrm>
                <a:prstGeom prst="rect">
                  <a:avLst/>
                </a:prstGeom>
              </p:spPr>
              <p:txBody>
                <a:bodyPr wrap="none">
                  <a:spAutoFit/>
                </a:bodyPr>
                <a:lstStyle/>
                <a:p>
                  <a:pPr algn="ctr"/>
                  <a:r>
                    <a:rPr lang="en-US" altLang="zh-CN" sz="1200" dirty="0" smtClean="0"/>
                    <a:t>Adapter</a:t>
                  </a:r>
                </a:p>
                <a:p>
                  <a:pPr algn="ctr"/>
                  <a:r>
                    <a:rPr lang="en-US" altLang="zh-CN" sz="1200" dirty="0" smtClean="0"/>
                    <a:t>Module</a:t>
                  </a:r>
                  <a:endParaRPr lang="zh-CN" altLang="en-US" sz="1200" dirty="0"/>
                </a:p>
              </p:txBody>
            </p:sp>
          </p:grpSp>
          <p:grpSp>
            <p:nvGrpSpPr>
              <p:cNvPr id="15" name="组合 14"/>
              <p:cNvGrpSpPr/>
              <p:nvPr/>
            </p:nvGrpSpPr>
            <p:grpSpPr>
              <a:xfrm>
                <a:off x="2454787" y="3964785"/>
                <a:ext cx="721671" cy="571504"/>
                <a:chOff x="1150267" y="5036355"/>
                <a:chExt cx="721671" cy="571504"/>
              </a:xfrm>
            </p:grpSpPr>
            <p:sp>
              <p:nvSpPr>
                <p:cNvPr id="16" name="矩形 15"/>
                <p:cNvSpPr/>
                <p:nvPr/>
              </p:nvSpPr>
              <p:spPr>
                <a:xfrm>
                  <a:off x="1150267" y="5036355"/>
                  <a:ext cx="642942"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1150267" y="5072074"/>
                  <a:ext cx="721671" cy="461665"/>
                </a:xfrm>
                <a:prstGeom prst="rect">
                  <a:avLst/>
                </a:prstGeom>
              </p:spPr>
              <p:txBody>
                <a:bodyPr wrap="none">
                  <a:spAutoFit/>
                </a:bodyPr>
                <a:lstStyle/>
                <a:p>
                  <a:pPr algn="ctr"/>
                  <a:r>
                    <a:rPr lang="en-US" altLang="zh-CN" sz="1200" dirty="0" smtClean="0"/>
                    <a:t>Adapter</a:t>
                  </a:r>
                </a:p>
                <a:p>
                  <a:pPr algn="ctr"/>
                  <a:r>
                    <a:rPr lang="en-US" altLang="zh-CN" sz="1200" dirty="0" smtClean="0"/>
                    <a:t>Module</a:t>
                  </a:r>
                  <a:endParaRPr lang="zh-CN" altLang="en-US" sz="1200" dirty="0"/>
                </a:p>
              </p:txBody>
            </p:sp>
          </p:grpSp>
          <p:grpSp>
            <p:nvGrpSpPr>
              <p:cNvPr id="18" name="组合 17"/>
              <p:cNvGrpSpPr/>
              <p:nvPr/>
            </p:nvGrpSpPr>
            <p:grpSpPr>
              <a:xfrm>
                <a:off x="3512679" y="2464587"/>
                <a:ext cx="792205" cy="571504"/>
                <a:chOff x="2143108" y="3536157"/>
                <a:chExt cx="792205" cy="571504"/>
              </a:xfrm>
            </p:grpSpPr>
            <p:sp>
              <p:nvSpPr>
                <p:cNvPr id="19" name="矩形 18"/>
                <p:cNvSpPr/>
                <p:nvPr/>
              </p:nvSpPr>
              <p:spPr>
                <a:xfrm>
                  <a:off x="2214546" y="3536157"/>
                  <a:ext cx="642942"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143108" y="3610277"/>
                  <a:ext cx="792205" cy="461665"/>
                </a:xfrm>
                <a:prstGeom prst="rect">
                  <a:avLst/>
                </a:prstGeom>
              </p:spPr>
              <p:txBody>
                <a:bodyPr wrap="none">
                  <a:spAutoFit/>
                </a:bodyPr>
                <a:lstStyle/>
                <a:p>
                  <a:pPr algn="ctr"/>
                  <a:r>
                    <a:rPr lang="en-US" altLang="zh-CN" sz="1200" dirty="0" smtClean="0"/>
                    <a:t>Flex RIO</a:t>
                  </a:r>
                </a:p>
                <a:p>
                  <a:pPr algn="ctr"/>
                  <a:r>
                    <a:rPr lang="en-US" altLang="zh-CN" sz="1200" dirty="0" smtClean="0"/>
                    <a:t>FPGA</a:t>
                  </a:r>
                  <a:endParaRPr lang="zh-CN" altLang="en-US" sz="1200" dirty="0"/>
                </a:p>
              </p:txBody>
            </p:sp>
          </p:grpSp>
          <p:grpSp>
            <p:nvGrpSpPr>
              <p:cNvPr id="21" name="组合 20"/>
              <p:cNvGrpSpPr/>
              <p:nvPr/>
            </p:nvGrpSpPr>
            <p:grpSpPr>
              <a:xfrm>
                <a:off x="3512679" y="3214686"/>
                <a:ext cx="792205" cy="571504"/>
                <a:chOff x="2143108" y="4286256"/>
                <a:chExt cx="792205" cy="571504"/>
              </a:xfrm>
            </p:grpSpPr>
            <p:sp>
              <p:nvSpPr>
                <p:cNvPr id="22" name="矩形 21"/>
                <p:cNvSpPr/>
                <p:nvPr/>
              </p:nvSpPr>
              <p:spPr>
                <a:xfrm>
                  <a:off x="2214546" y="4286256"/>
                  <a:ext cx="642942"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2143108" y="4357694"/>
                  <a:ext cx="792205" cy="461665"/>
                </a:xfrm>
                <a:prstGeom prst="rect">
                  <a:avLst/>
                </a:prstGeom>
              </p:spPr>
              <p:txBody>
                <a:bodyPr wrap="none">
                  <a:spAutoFit/>
                </a:bodyPr>
                <a:lstStyle/>
                <a:p>
                  <a:pPr algn="ctr"/>
                  <a:r>
                    <a:rPr lang="en-US" altLang="zh-CN" sz="1200" dirty="0" smtClean="0"/>
                    <a:t>Flex RIO</a:t>
                  </a:r>
                </a:p>
                <a:p>
                  <a:pPr algn="ctr"/>
                  <a:r>
                    <a:rPr lang="en-US" altLang="zh-CN" sz="1200" dirty="0" smtClean="0"/>
                    <a:t>FPGA</a:t>
                  </a:r>
                  <a:endParaRPr lang="zh-CN" altLang="en-US" sz="1200" dirty="0"/>
                </a:p>
              </p:txBody>
            </p:sp>
          </p:grpSp>
          <p:grpSp>
            <p:nvGrpSpPr>
              <p:cNvPr id="24" name="组合 23"/>
              <p:cNvGrpSpPr/>
              <p:nvPr/>
            </p:nvGrpSpPr>
            <p:grpSpPr>
              <a:xfrm>
                <a:off x="3512679" y="3964785"/>
                <a:ext cx="792205" cy="571504"/>
                <a:chOff x="2143108" y="5036355"/>
                <a:chExt cx="792205" cy="571504"/>
              </a:xfrm>
            </p:grpSpPr>
            <p:sp>
              <p:nvSpPr>
                <p:cNvPr id="25" name="矩形 24"/>
                <p:cNvSpPr/>
                <p:nvPr/>
              </p:nvSpPr>
              <p:spPr>
                <a:xfrm>
                  <a:off x="2214546" y="5036355"/>
                  <a:ext cx="642942"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2143108" y="5072074"/>
                  <a:ext cx="792205" cy="461665"/>
                </a:xfrm>
                <a:prstGeom prst="rect">
                  <a:avLst/>
                </a:prstGeom>
              </p:spPr>
              <p:txBody>
                <a:bodyPr wrap="none">
                  <a:spAutoFit/>
                </a:bodyPr>
                <a:lstStyle/>
                <a:p>
                  <a:pPr algn="ctr"/>
                  <a:r>
                    <a:rPr lang="en-US" altLang="zh-CN" sz="1200" dirty="0" smtClean="0"/>
                    <a:t>Flex RIO</a:t>
                  </a:r>
                </a:p>
                <a:p>
                  <a:pPr algn="ctr"/>
                  <a:r>
                    <a:rPr lang="en-US" altLang="zh-CN" sz="1200" dirty="0" smtClean="0"/>
                    <a:t>FPGA</a:t>
                  </a:r>
                  <a:endParaRPr lang="zh-CN" altLang="en-US" sz="1200" dirty="0"/>
                </a:p>
              </p:txBody>
            </p:sp>
          </p:grpSp>
          <p:grpSp>
            <p:nvGrpSpPr>
              <p:cNvPr id="27" name="组合 26"/>
              <p:cNvGrpSpPr/>
              <p:nvPr/>
            </p:nvGrpSpPr>
            <p:grpSpPr>
              <a:xfrm>
                <a:off x="6376585" y="3143248"/>
                <a:ext cx="1071571" cy="428628"/>
                <a:chOff x="5500694" y="3857628"/>
                <a:chExt cx="1071571" cy="428628"/>
              </a:xfrm>
            </p:grpSpPr>
            <p:sp>
              <p:nvSpPr>
                <p:cNvPr id="28" name="流程图: 磁盘 27"/>
                <p:cNvSpPr/>
                <p:nvPr/>
              </p:nvSpPr>
              <p:spPr>
                <a:xfrm>
                  <a:off x="5500694" y="3857628"/>
                  <a:ext cx="1071570" cy="357190"/>
                </a:xfrm>
                <a:prstGeom prst="flowChartMagneticDisk">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5500695" y="3911795"/>
                  <a:ext cx="1071570" cy="374461"/>
                </a:xfrm>
                <a:prstGeom prst="rect">
                  <a:avLst/>
                </a:prstGeom>
              </p:spPr>
              <p:txBody>
                <a:bodyPr wrap="square">
                  <a:spAutoFit/>
                </a:bodyPr>
                <a:lstStyle/>
                <a:p>
                  <a:pPr algn="ctr">
                    <a:lnSpc>
                      <a:spcPts val="1100"/>
                    </a:lnSpc>
                  </a:pPr>
                  <a:r>
                    <a:rPr lang="en-US" altLang="zh-CN" sz="1050" dirty="0" err="1" smtClean="0"/>
                    <a:t>MDSplus</a:t>
                  </a:r>
                  <a:endParaRPr lang="en-US" altLang="zh-CN" sz="1050" dirty="0" smtClean="0"/>
                </a:p>
                <a:p>
                  <a:pPr algn="ctr">
                    <a:lnSpc>
                      <a:spcPts val="1100"/>
                    </a:lnSpc>
                  </a:pPr>
                  <a:r>
                    <a:rPr lang="en-US" altLang="zh-CN" sz="1050" dirty="0" smtClean="0"/>
                    <a:t>Database</a:t>
                  </a:r>
                  <a:endParaRPr lang="zh-CN" altLang="en-US" sz="1050" dirty="0"/>
                </a:p>
              </p:txBody>
            </p:sp>
          </p:grpSp>
          <p:grpSp>
            <p:nvGrpSpPr>
              <p:cNvPr id="30" name="组合 29"/>
              <p:cNvGrpSpPr/>
              <p:nvPr/>
            </p:nvGrpSpPr>
            <p:grpSpPr>
              <a:xfrm>
                <a:off x="5432577" y="3071810"/>
                <a:ext cx="721672" cy="571504"/>
                <a:chOff x="4064642" y="3571876"/>
                <a:chExt cx="721672" cy="571504"/>
              </a:xfrm>
            </p:grpSpPr>
            <p:sp>
              <p:nvSpPr>
                <p:cNvPr id="31" name="矩形 30"/>
                <p:cNvSpPr/>
                <p:nvPr/>
              </p:nvSpPr>
              <p:spPr>
                <a:xfrm>
                  <a:off x="4071934" y="3571876"/>
                  <a:ext cx="642942"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4064642" y="3643314"/>
                  <a:ext cx="721672" cy="461665"/>
                </a:xfrm>
                <a:prstGeom prst="rect">
                  <a:avLst/>
                </a:prstGeom>
              </p:spPr>
              <p:txBody>
                <a:bodyPr wrap="none">
                  <a:spAutoFit/>
                </a:bodyPr>
                <a:lstStyle/>
                <a:p>
                  <a:pPr algn="ctr"/>
                  <a:r>
                    <a:rPr lang="en-US" altLang="zh-CN" sz="1200" dirty="0" smtClean="0"/>
                    <a:t>Local</a:t>
                  </a:r>
                </a:p>
                <a:p>
                  <a:pPr algn="ctr"/>
                  <a:r>
                    <a:rPr lang="en-US" altLang="zh-CN" sz="1200" dirty="0" smtClean="0"/>
                    <a:t>Storage</a:t>
                  </a:r>
                  <a:endParaRPr lang="zh-CN" altLang="en-US" sz="1200" dirty="0"/>
                </a:p>
              </p:txBody>
            </p:sp>
          </p:grpSp>
          <p:grpSp>
            <p:nvGrpSpPr>
              <p:cNvPr id="33" name="组合 32"/>
              <p:cNvGrpSpPr/>
              <p:nvPr/>
            </p:nvGrpSpPr>
            <p:grpSpPr>
              <a:xfrm>
                <a:off x="3090438" y="4786322"/>
                <a:ext cx="1143008" cy="285752"/>
                <a:chOff x="1785918" y="5857892"/>
                <a:chExt cx="1143008" cy="285752"/>
              </a:xfrm>
            </p:grpSpPr>
            <p:sp>
              <p:nvSpPr>
                <p:cNvPr id="34" name="矩形 33"/>
                <p:cNvSpPr/>
                <p:nvPr/>
              </p:nvSpPr>
              <p:spPr>
                <a:xfrm>
                  <a:off x="1785918" y="5857892"/>
                  <a:ext cx="1143008" cy="285752"/>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1785918" y="5866645"/>
                  <a:ext cx="1089596" cy="276999"/>
                </a:xfrm>
                <a:prstGeom prst="rect">
                  <a:avLst/>
                </a:prstGeom>
              </p:spPr>
              <p:txBody>
                <a:bodyPr wrap="square">
                  <a:spAutoFit/>
                </a:bodyPr>
                <a:lstStyle/>
                <a:p>
                  <a:pPr algn="ctr"/>
                  <a:r>
                    <a:rPr lang="en-US" altLang="zh-CN" sz="1200" dirty="0" smtClean="0"/>
                    <a:t>RFM Device</a:t>
                  </a:r>
                  <a:endParaRPr lang="zh-CN" altLang="en-US" sz="1200" dirty="0"/>
                </a:p>
              </p:txBody>
            </p:sp>
          </p:grpSp>
          <p:grpSp>
            <p:nvGrpSpPr>
              <p:cNvPr id="36" name="组合 35"/>
              <p:cNvGrpSpPr/>
              <p:nvPr/>
            </p:nvGrpSpPr>
            <p:grpSpPr>
              <a:xfrm>
                <a:off x="5432577" y="3964785"/>
                <a:ext cx="1000132" cy="571504"/>
                <a:chOff x="4071934" y="5000636"/>
                <a:chExt cx="1000132" cy="571504"/>
              </a:xfrm>
            </p:grpSpPr>
            <p:sp>
              <p:nvSpPr>
                <p:cNvPr id="37" name="矩形 36"/>
                <p:cNvSpPr/>
                <p:nvPr/>
              </p:nvSpPr>
              <p:spPr>
                <a:xfrm>
                  <a:off x="4071934" y="5000636"/>
                  <a:ext cx="1000132"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4071935" y="5072074"/>
                  <a:ext cx="1000131" cy="461665"/>
                </a:xfrm>
                <a:prstGeom prst="rect">
                  <a:avLst/>
                </a:prstGeom>
              </p:spPr>
              <p:txBody>
                <a:bodyPr wrap="square">
                  <a:spAutoFit/>
                </a:bodyPr>
                <a:lstStyle/>
                <a:p>
                  <a:pPr algn="ctr"/>
                  <a:r>
                    <a:rPr lang="en-US" altLang="zh-CN" sz="1200" dirty="0" err="1" smtClean="0"/>
                    <a:t>Retroflexion</a:t>
                  </a:r>
                  <a:endParaRPr lang="en-US" altLang="zh-CN" sz="1200" dirty="0" smtClean="0"/>
                </a:p>
                <a:p>
                  <a:pPr algn="ctr"/>
                  <a:r>
                    <a:rPr lang="en-US" altLang="zh-CN" sz="1200" dirty="0" smtClean="0"/>
                    <a:t>Module</a:t>
                  </a:r>
                  <a:endParaRPr lang="zh-CN" altLang="en-US" sz="1200" dirty="0" smtClean="0"/>
                </a:p>
              </p:txBody>
            </p:sp>
          </p:grpSp>
          <p:grpSp>
            <p:nvGrpSpPr>
              <p:cNvPr id="39" name="组合 38"/>
              <p:cNvGrpSpPr/>
              <p:nvPr/>
            </p:nvGrpSpPr>
            <p:grpSpPr>
              <a:xfrm>
                <a:off x="5432577" y="2571744"/>
                <a:ext cx="1928826" cy="285752"/>
                <a:chOff x="4071934" y="4000504"/>
                <a:chExt cx="1928826" cy="285752"/>
              </a:xfrm>
            </p:grpSpPr>
            <p:sp>
              <p:nvSpPr>
                <p:cNvPr id="40" name="矩形 39"/>
                <p:cNvSpPr/>
                <p:nvPr/>
              </p:nvSpPr>
              <p:spPr>
                <a:xfrm>
                  <a:off x="4071934" y="4000504"/>
                  <a:ext cx="1928826" cy="285752"/>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071934" y="4009257"/>
                  <a:ext cx="1928826" cy="276999"/>
                </a:xfrm>
                <a:prstGeom prst="rect">
                  <a:avLst/>
                </a:prstGeom>
              </p:spPr>
              <p:txBody>
                <a:bodyPr wrap="square">
                  <a:spAutoFit/>
                </a:bodyPr>
                <a:lstStyle/>
                <a:p>
                  <a:pPr algn="ctr"/>
                  <a:r>
                    <a:rPr lang="en-US" altLang="zh-CN" sz="1200" dirty="0" smtClean="0"/>
                    <a:t>Watch Dog Module</a:t>
                  </a:r>
                  <a:endParaRPr lang="zh-CN" altLang="en-US" sz="1200" dirty="0"/>
                </a:p>
              </p:txBody>
            </p:sp>
          </p:grpSp>
          <p:grpSp>
            <p:nvGrpSpPr>
              <p:cNvPr id="42" name="组合 41"/>
              <p:cNvGrpSpPr/>
              <p:nvPr/>
            </p:nvGrpSpPr>
            <p:grpSpPr>
              <a:xfrm>
                <a:off x="6805214" y="3964785"/>
                <a:ext cx="642942" cy="571504"/>
                <a:chOff x="7000892" y="5286388"/>
                <a:chExt cx="642942" cy="571504"/>
              </a:xfrm>
            </p:grpSpPr>
            <p:sp>
              <p:nvSpPr>
                <p:cNvPr id="43" name="矩形 42"/>
                <p:cNvSpPr/>
                <p:nvPr/>
              </p:nvSpPr>
              <p:spPr>
                <a:xfrm>
                  <a:off x="7000892" y="5286388"/>
                  <a:ext cx="642942"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7008915" y="5322107"/>
                  <a:ext cx="627096" cy="461665"/>
                </a:xfrm>
                <a:prstGeom prst="rect">
                  <a:avLst/>
                </a:prstGeom>
              </p:spPr>
              <p:txBody>
                <a:bodyPr wrap="none">
                  <a:spAutoFit/>
                </a:bodyPr>
                <a:lstStyle/>
                <a:p>
                  <a:pPr algn="ctr"/>
                  <a:r>
                    <a:rPr lang="en-US" altLang="zh-CN" sz="1200" dirty="0" err="1" smtClean="0"/>
                    <a:t>Initiali</a:t>
                  </a:r>
                  <a:r>
                    <a:rPr lang="en-US" altLang="zh-CN" sz="1200" dirty="0" smtClean="0"/>
                    <a:t>-</a:t>
                  </a:r>
                </a:p>
                <a:p>
                  <a:pPr algn="ctr"/>
                  <a:r>
                    <a:rPr lang="en-US" altLang="zh-CN" sz="1200" dirty="0" err="1" smtClean="0"/>
                    <a:t>zation</a:t>
                  </a:r>
                  <a:endParaRPr lang="zh-CN" altLang="en-US" sz="1200" dirty="0"/>
                </a:p>
              </p:txBody>
            </p:sp>
          </p:grpSp>
          <p:sp>
            <p:nvSpPr>
              <p:cNvPr id="45" name="右箭头 44"/>
              <p:cNvSpPr/>
              <p:nvPr/>
            </p:nvSpPr>
            <p:spPr>
              <a:xfrm>
                <a:off x="3161876" y="2500306"/>
                <a:ext cx="357190" cy="71438"/>
              </a:xfrm>
              <a:prstGeom prst="rightArrow">
                <a:avLst/>
              </a:prstGeom>
              <a:solidFill>
                <a:srgbClr val="00B05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右箭头 45"/>
              <p:cNvSpPr/>
              <p:nvPr/>
            </p:nvSpPr>
            <p:spPr>
              <a:xfrm>
                <a:off x="3161876" y="3286124"/>
                <a:ext cx="357190" cy="71438"/>
              </a:xfrm>
              <a:prstGeom prst="rightArrow">
                <a:avLst/>
              </a:prstGeom>
              <a:solidFill>
                <a:srgbClr val="00B05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右箭头 46"/>
              <p:cNvSpPr/>
              <p:nvPr/>
            </p:nvSpPr>
            <p:spPr>
              <a:xfrm>
                <a:off x="3161876" y="4071942"/>
                <a:ext cx="357190" cy="71438"/>
              </a:xfrm>
              <a:prstGeom prst="rightArrow">
                <a:avLst/>
              </a:prstGeom>
              <a:solidFill>
                <a:srgbClr val="00B05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右箭头 47"/>
              <p:cNvSpPr/>
              <p:nvPr/>
            </p:nvSpPr>
            <p:spPr>
              <a:xfrm>
                <a:off x="4304884" y="2500306"/>
                <a:ext cx="357190" cy="71438"/>
              </a:xfrm>
              <a:prstGeom prst="rightArrow">
                <a:avLst/>
              </a:prstGeom>
              <a:solidFill>
                <a:schemeClr val="bg1">
                  <a:lumMod val="65000"/>
                </a:schemeClr>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右箭头 48"/>
              <p:cNvSpPr/>
              <p:nvPr/>
            </p:nvSpPr>
            <p:spPr>
              <a:xfrm>
                <a:off x="4304884" y="3286124"/>
                <a:ext cx="357190" cy="71438"/>
              </a:xfrm>
              <a:prstGeom prst="rightArrow">
                <a:avLst/>
              </a:prstGeom>
              <a:solidFill>
                <a:schemeClr val="bg1">
                  <a:lumMod val="65000"/>
                </a:schemeClr>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右箭头 49"/>
              <p:cNvSpPr/>
              <p:nvPr/>
            </p:nvSpPr>
            <p:spPr>
              <a:xfrm>
                <a:off x="4304884" y="4000504"/>
                <a:ext cx="357190" cy="71438"/>
              </a:xfrm>
              <a:prstGeom prst="rightArrow">
                <a:avLst/>
              </a:prstGeom>
              <a:solidFill>
                <a:schemeClr val="bg1">
                  <a:lumMod val="65000"/>
                </a:schemeClr>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右箭头 50"/>
              <p:cNvSpPr/>
              <p:nvPr/>
            </p:nvSpPr>
            <p:spPr>
              <a:xfrm>
                <a:off x="2018868" y="2500306"/>
                <a:ext cx="357190" cy="71438"/>
              </a:xfrm>
              <a:prstGeom prst="rightArrow">
                <a:avLst/>
              </a:prstGeom>
              <a:solidFill>
                <a:srgbClr val="00B050"/>
              </a:solidFill>
              <a:ln>
                <a:solidFill>
                  <a:schemeClr val="bg2">
                    <a:lumMod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右箭头 51"/>
              <p:cNvSpPr/>
              <p:nvPr/>
            </p:nvSpPr>
            <p:spPr>
              <a:xfrm>
                <a:off x="2018868" y="3500438"/>
                <a:ext cx="357190" cy="71438"/>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右箭头 52"/>
              <p:cNvSpPr/>
              <p:nvPr/>
            </p:nvSpPr>
            <p:spPr>
              <a:xfrm>
                <a:off x="2018868" y="4214818"/>
                <a:ext cx="357190" cy="71438"/>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右箭头 53"/>
              <p:cNvSpPr/>
              <p:nvPr/>
            </p:nvSpPr>
            <p:spPr>
              <a:xfrm>
                <a:off x="2018868" y="2794811"/>
                <a:ext cx="357190" cy="71438"/>
              </a:xfrm>
              <a:prstGeom prst="rightArrow">
                <a:avLst/>
              </a:prstGeom>
              <a:solidFill>
                <a:srgbClr val="0070C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1398280" y="2357430"/>
                <a:ext cx="553357" cy="276999"/>
              </a:xfrm>
              <a:prstGeom prst="rect">
                <a:avLst/>
              </a:prstGeom>
            </p:spPr>
            <p:txBody>
              <a:bodyPr wrap="none">
                <a:spAutoFit/>
              </a:bodyPr>
              <a:lstStyle/>
              <a:p>
                <a:pPr algn="ctr"/>
                <a:r>
                  <a:rPr lang="en-US" altLang="zh-CN" sz="1200" b="1" dirty="0" smtClean="0">
                    <a:solidFill>
                      <a:schemeClr val="bg2">
                        <a:lumMod val="75000"/>
                      </a:schemeClr>
                    </a:solidFill>
                  </a:rPr>
                  <a:t>TRIG</a:t>
                </a:r>
                <a:endParaRPr lang="zh-CN" altLang="en-US" sz="1200" b="1" dirty="0">
                  <a:solidFill>
                    <a:schemeClr val="bg2">
                      <a:lumMod val="75000"/>
                    </a:schemeClr>
                  </a:solidFill>
                </a:endParaRPr>
              </a:p>
            </p:txBody>
          </p:sp>
          <p:sp>
            <p:nvSpPr>
              <p:cNvPr id="56" name="右箭头 55"/>
              <p:cNvSpPr/>
              <p:nvPr/>
            </p:nvSpPr>
            <p:spPr>
              <a:xfrm>
                <a:off x="2018868" y="3009125"/>
                <a:ext cx="357190" cy="71438"/>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右箭头 56"/>
              <p:cNvSpPr/>
              <p:nvPr/>
            </p:nvSpPr>
            <p:spPr>
              <a:xfrm>
                <a:off x="2018868" y="3714752"/>
                <a:ext cx="357190" cy="71438"/>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右箭头 57"/>
              <p:cNvSpPr/>
              <p:nvPr/>
            </p:nvSpPr>
            <p:spPr>
              <a:xfrm>
                <a:off x="2018868" y="4429132"/>
                <a:ext cx="357190" cy="71438"/>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304504" y="2937687"/>
                <a:ext cx="740908" cy="276999"/>
              </a:xfrm>
              <a:prstGeom prst="rect">
                <a:avLst/>
              </a:prstGeom>
            </p:spPr>
            <p:txBody>
              <a:bodyPr wrap="none">
                <a:spAutoFit/>
              </a:bodyPr>
              <a:lstStyle/>
              <a:p>
                <a:pPr algn="ctr"/>
                <a:r>
                  <a:rPr lang="en-US" altLang="zh-CN" sz="1200" b="1" dirty="0" smtClean="0">
                    <a:solidFill>
                      <a:srgbClr val="00B050"/>
                    </a:solidFill>
                  </a:rPr>
                  <a:t>POINT1</a:t>
                </a:r>
                <a:endParaRPr lang="zh-CN" altLang="en-US" sz="1200" b="1" dirty="0">
                  <a:solidFill>
                    <a:srgbClr val="00B050"/>
                  </a:solidFill>
                </a:endParaRPr>
              </a:p>
            </p:txBody>
          </p:sp>
          <p:sp>
            <p:nvSpPr>
              <p:cNvPr id="60" name="矩形 59"/>
              <p:cNvSpPr/>
              <p:nvPr/>
            </p:nvSpPr>
            <p:spPr>
              <a:xfrm>
                <a:off x="1304504" y="3437753"/>
                <a:ext cx="740908" cy="276999"/>
              </a:xfrm>
              <a:prstGeom prst="rect">
                <a:avLst/>
              </a:prstGeom>
            </p:spPr>
            <p:txBody>
              <a:bodyPr wrap="none">
                <a:spAutoFit/>
              </a:bodyPr>
              <a:lstStyle/>
              <a:p>
                <a:pPr algn="ctr"/>
                <a:r>
                  <a:rPr lang="en-US" altLang="zh-CN" sz="1200" b="1" dirty="0" smtClean="0">
                    <a:solidFill>
                      <a:srgbClr val="00B050"/>
                    </a:solidFill>
                  </a:rPr>
                  <a:t>POINT2</a:t>
                </a:r>
                <a:endParaRPr lang="zh-CN" altLang="en-US" sz="1200" b="1" dirty="0">
                  <a:solidFill>
                    <a:srgbClr val="00B050"/>
                  </a:solidFill>
                </a:endParaRPr>
              </a:p>
            </p:txBody>
          </p:sp>
          <p:sp>
            <p:nvSpPr>
              <p:cNvPr id="61" name="矩形 60"/>
              <p:cNvSpPr/>
              <p:nvPr/>
            </p:nvSpPr>
            <p:spPr>
              <a:xfrm>
                <a:off x="1304504" y="3652067"/>
                <a:ext cx="740908" cy="276999"/>
              </a:xfrm>
              <a:prstGeom prst="rect">
                <a:avLst/>
              </a:prstGeom>
            </p:spPr>
            <p:txBody>
              <a:bodyPr wrap="none">
                <a:spAutoFit/>
              </a:bodyPr>
              <a:lstStyle/>
              <a:p>
                <a:pPr algn="ctr"/>
                <a:r>
                  <a:rPr lang="en-US" altLang="zh-CN" sz="1200" b="1" dirty="0" smtClean="0">
                    <a:solidFill>
                      <a:srgbClr val="00B050"/>
                    </a:solidFill>
                  </a:rPr>
                  <a:t>POINT3</a:t>
                </a:r>
                <a:endParaRPr lang="zh-CN" altLang="en-US" sz="1200" b="1" dirty="0">
                  <a:solidFill>
                    <a:srgbClr val="00B050"/>
                  </a:solidFill>
                </a:endParaRPr>
              </a:p>
            </p:txBody>
          </p:sp>
          <p:sp>
            <p:nvSpPr>
              <p:cNvPr id="62" name="矩形 61"/>
              <p:cNvSpPr/>
              <p:nvPr/>
            </p:nvSpPr>
            <p:spPr>
              <a:xfrm>
                <a:off x="1304504" y="4071942"/>
                <a:ext cx="740908" cy="276999"/>
              </a:xfrm>
              <a:prstGeom prst="rect">
                <a:avLst/>
              </a:prstGeom>
            </p:spPr>
            <p:txBody>
              <a:bodyPr wrap="none">
                <a:spAutoFit/>
              </a:bodyPr>
              <a:lstStyle/>
              <a:p>
                <a:pPr algn="ctr"/>
                <a:r>
                  <a:rPr lang="en-US" altLang="zh-CN" sz="1200" b="1" dirty="0" smtClean="0">
                    <a:solidFill>
                      <a:srgbClr val="00B050"/>
                    </a:solidFill>
                  </a:rPr>
                  <a:t>POINT4</a:t>
                </a:r>
                <a:endParaRPr lang="zh-CN" altLang="en-US" sz="1200" b="1" dirty="0">
                  <a:solidFill>
                    <a:srgbClr val="00B050"/>
                  </a:solidFill>
                </a:endParaRPr>
              </a:p>
            </p:txBody>
          </p:sp>
          <p:sp>
            <p:nvSpPr>
              <p:cNvPr id="63" name="矩形 62"/>
              <p:cNvSpPr/>
              <p:nvPr/>
            </p:nvSpPr>
            <p:spPr>
              <a:xfrm>
                <a:off x="1304504" y="4357694"/>
                <a:ext cx="740908" cy="276999"/>
              </a:xfrm>
              <a:prstGeom prst="rect">
                <a:avLst/>
              </a:prstGeom>
            </p:spPr>
            <p:txBody>
              <a:bodyPr wrap="none">
                <a:spAutoFit/>
              </a:bodyPr>
              <a:lstStyle/>
              <a:p>
                <a:pPr algn="ctr"/>
                <a:r>
                  <a:rPr lang="en-US" altLang="zh-CN" sz="1200" b="1" dirty="0" smtClean="0">
                    <a:solidFill>
                      <a:srgbClr val="00B050"/>
                    </a:solidFill>
                  </a:rPr>
                  <a:t>POINT5</a:t>
                </a:r>
                <a:endParaRPr lang="zh-CN" altLang="en-US" sz="1200" b="1" dirty="0">
                  <a:solidFill>
                    <a:srgbClr val="00B050"/>
                  </a:solidFill>
                </a:endParaRPr>
              </a:p>
            </p:txBody>
          </p:sp>
          <p:sp>
            <p:nvSpPr>
              <p:cNvPr id="64" name="矩形 63"/>
              <p:cNvSpPr/>
              <p:nvPr/>
            </p:nvSpPr>
            <p:spPr>
              <a:xfrm>
                <a:off x="1428737" y="2723373"/>
                <a:ext cx="492443" cy="276999"/>
              </a:xfrm>
              <a:prstGeom prst="rect">
                <a:avLst/>
              </a:prstGeom>
            </p:spPr>
            <p:txBody>
              <a:bodyPr wrap="none">
                <a:spAutoFit/>
              </a:bodyPr>
              <a:lstStyle/>
              <a:p>
                <a:pPr algn="ctr"/>
                <a:r>
                  <a:rPr lang="en-US" altLang="zh-CN" sz="1200" b="1" dirty="0" smtClean="0">
                    <a:solidFill>
                      <a:srgbClr val="0070C0"/>
                    </a:solidFill>
                  </a:rPr>
                  <a:t>REF</a:t>
                </a:r>
                <a:endParaRPr lang="zh-CN" altLang="en-US" sz="1200" b="1" dirty="0">
                  <a:solidFill>
                    <a:srgbClr val="0070C0"/>
                  </a:solidFill>
                </a:endParaRPr>
              </a:p>
            </p:txBody>
          </p:sp>
          <p:cxnSp>
            <p:nvCxnSpPr>
              <p:cNvPr id="65" name="直接箭头连接符 64"/>
              <p:cNvCxnSpPr/>
              <p:nvPr/>
            </p:nvCxnSpPr>
            <p:spPr>
              <a:xfrm rot="10800000">
                <a:off x="3161876" y="4429132"/>
                <a:ext cx="357190" cy="1588"/>
              </a:xfrm>
              <a:prstGeom prst="straightConnector1">
                <a:avLst/>
              </a:prstGeom>
              <a:ln w="28575">
                <a:solidFill>
                  <a:schemeClr val="tx2"/>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rot="10800000">
                <a:off x="3161876" y="3641726"/>
                <a:ext cx="357190" cy="1588"/>
              </a:xfrm>
              <a:prstGeom prst="straightConnector1">
                <a:avLst/>
              </a:prstGeom>
              <a:ln w="28575">
                <a:solidFill>
                  <a:schemeClr val="tx2"/>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rot="10800000">
                <a:off x="3161876" y="2857496"/>
                <a:ext cx="357190" cy="1588"/>
              </a:xfrm>
              <a:prstGeom prst="straightConnector1">
                <a:avLst/>
              </a:prstGeom>
              <a:ln w="28575">
                <a:solidFill>
                  <a:schemeClr val="tx2"/>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3090438" y="2571744"/>
                <a:ext cx="500458" cy="276999"/>
              </a:xfrm>
              <a:prstGeom prst="rect">
                <a:avLst/>
              </a:prstGeom>
              <a:ln>
                <a:noFill/>
              </a:ln>
            </p:spPr>
            <p:txBody>
              <a:bodyPr wrap="none">
                <a:spAutoFit/>
              </a:bodyPr>
              <a:lstStyle/>
              <a:p>
                <a:pPr algn="ctr"/>
                <a:r>
                  <a:rPr lang="en-US" altLang="zh-CN" sz="1200" b="1" dirty="0" smtClean="0"/>
                  <a:t>CLK</a:t>
                </a:r>
                <a:endParaRPr lang="zh-CN" altLang="en-US" sz="1200" b="1" dirty="0"/>
              </a:p>
            </p:txBody>
          </p:sp>
          <p:sp>
            <p:nvSpPr>
              <p:cNvPr id="69" name="矩形 68"/>
              <p:cNvSpPr/>
              <p:nvPr/>
            </p:nvSpPr>
            <p:spPr>
              <a:xfrm>
                <a:off x="3090438" y="3357562"/>
                <a:ext cx="500458" cy="276999"/>
              </a:xfrm>
              <a:prstGeom prst="rect">
                <a:avLst/>
              </a:prstGeom>
              <a:ln>
                <a:noFill/>
              </a:ln>
            </p:spPr>
            <p:txBody>
              <a:bodyPr wrap="none">
                <a:spAutoFit/>
              </a:bodyPr>
              <a:lstStyle/>
              <a:p>
                <a:pPr algn="ctr"/>
                <a:r>
                  <a:rPr lang="en-US" altLang="zh-CN" sz="1200" b="1" dirty="0" smtClean="0"/>
                  <a:t>CLK</a:t>
                </a:r>
                <a:endParaRPr lang="zh-CN" altLang="en-US" sz="1200" b="1" dirty="0"/>
              </a:p>
            </p:txBody>
          </p:sp>
          <p:sp>
            <p:nvSpPr>
              <p:cNvPr id="70" name="矩形 69"/>
              <p:cNvSpPr/>
              <p:nvPr/>
            </p:nvSpPr>
            <p:spPr>
              <a:xfrm>
                <a:off x="3090438" y="4143380"/>
                <a:ext cx="500458" cy="276999"/>
              </a:xfrm>
              <a:prstGeom prst="rect">
                <a:avLst/>
              </a:prstGeom>
              <a:ln>
                <a:noFill/>
              </a:ln>
            </p:spPr>
            <p:txBody>
              <a:bodyPr wrap="none">
                <a:spAutoFit/>
              </a:bodyPr>
              <a:lstStyle/>
              <a:p>
                <a:pPr algn="ctr"/>
                <a:r>
                  <a:rPr lang="en-US" altLang="zh-CN" sz="1200" b="1" dirty="0" smtClean="0"/>
                  <a:t>CLK</a:t>
                </a:r>
                <a:endParaRPr lang="zh-CN" altLang="en-US" sz="1200" b="1" dirty="0"/>
              </a:p>
            </p:txBody>
          </p:sp>
          <p:sp>
            <p:nvSpPr>
              <p:cNvPr id="71" name="矩形 70"/>
              <p:cNvSpPr/>
              <p:nvPr/>
            </p:nvSpPr>
            <p:spPr>
              <a:xfrm>
                <a:off x="3019000" y="2214554"/>
                <a:ext cx="1031051" cy="276999"/>
              </a:xfrm>
              <a:prstGeom prst="rect">
                <a:avLst/>
              </a:prstGeom>
            </p:spPr>
            <p:txBody>
              <a:bodyPr wrap="none">
                <a:spAutoFit/>
              </a:bodyPr>
              <a:lstStyle/>
              <a:p>
                <a:pPr algn="ctr"/>
                <a:r>
                  <a:rPr lang="en-US" altLang="zh-CN" sz="1200" b="1" dirty="0" smtClean="0">
                    <a:solidFill>
                      <a:srgbClr val="00B0F0"/>
                    </a:solidFill>
                  </a:rPr>
                  <a:t>Digital Data</a:t>
                </a:r>
                <a:endParaRPr lang="zh-CN" altLang="en-US" sz="1200" b="1" dirty="0">
                  <a:solidFill>
                    <a:srgbClr val="00B0F0"/>
                  </a:solidFill>
                </a:endParaRPr>
              </a:p>
            </p:txBody>
          </p:sp>
          <p:sp>
            <p:nvSpPr>
              <p:cNvPr id="72" name="矩形 71"/>
              <p:cNvSpPr/>
              <p:nvPr/>
            </p:nvSpPr>
            <p:spPr>
              <a:xfrm>
                <a:off x="1304488" y="4795075"/>
                <a:ext cx="928694" cy="276999"/>
              </a:xfrm>
              <a:prstGeom prst="rect">
                <a:avLst/>
              </a:prstGeom>
            </p:spPr>
            <p:txBody>
              <a:bodyPr wrap="square">
                <a:spAutoFit/>
              </a:bodyPr>
              <a:lstStyle/>
              <a:p>
                <a:r>
                  <a:rPr lang="en-US" altLang="zh-CN" sz="1200" b="1" dirty="0" smtClean="0">
                    <a:solidFill>
                      <a:srgbClr val="7030A0"/>
                    </a:solidFill>
                  </a:rPr>
                  <a:t>TO PCS</a:t>
                </a:r>
                <a:endParaRPr lang="zh-CN" altLang="en-US" sz="1200" b="1" dirty="0">
                  <a:solidFill>
                    <a:srgbClr val="7030A0"/>
                  </a:solidFill>
                </a:endParaRPr>
              </a:p>
            </p:txBody>
          </p:sp>
          <p:sp>
            <p:nvSpPr>
              <p:cNvPr id="73" name="右箭头 72"/>
              <p:cNvSpPr/>
              <p:nvPr/>
            </p:nvSpPr>
            <p:spPr>
              <a:xfrm>
                <a:off x="5162140" y="4214818"/>
                <a:ext cx="214314" cy="71438"/>
              </a:xfrm>
              <a:prstGeom prst="rightArrow">
                <a:avLst/>
              </a:prstGeom>
              <a:solidFill>
                <a:schemeClr val="bg1">
                  <a:lumMod val="65000"/>
                </a:schemeClr>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73"/>
              <p:cNvSpPr/>
              <p:nvPr/>
            </p:nvSpPr>
            <p:spPr>
              <a:xfrm>
                <a:off x="4162008" y="2214554"/>
                <a:ext cx="1023037" cy="276999"/>
              </a:xfrm>
              <a:prstGeom prst="rect">
                <a:avLst/>
              </a:prstGeom>
            </p:spPr>
            <p:txBody>
              <a:bodyPr wrap="none">
                <a:spAutoFit/>
              </a:bodyPr>
              <a:lstStyle/>
              <a:p>
                <a:pPr algn="ctr"/>
                <a:r>
                  <a:rPr lang="en-US" altLang="zh-CN" sz="1200" b="1" dirty="0" smtClean="0">
                    <a:solidFill>
                      <a:srgbClr val="C00000"/>
                    </a:solidFill>
                  </a:rPr>
                  <a:t>Phase Shift</a:t>
                </a:r>
                <a:endParaRPr lang="zh-CN" altLang="en-US" sz="1200" b="1" dirty="0">
                  <a:solidFill>
                    <a:srgbClr val="C00000"/>
                  </a:solidFill>
                </a:endParaRPr>
              </a:p>
            </p:txBody>
          </p:sp>
          <p:cxnSp>
            <p:nvCxnSpPr>
              <p:cNvPr id="76" name="直接箭头连接符 75"/>
              <p:cNvCxnSpPr/>
              <p:nvPr/>
            </p:nvCxnSpPr>
            <p:spPr>
              <a:xfrm rot="5400000" flipH="1" flipV="1">
                <a:off x="5517742" y="3786984"/>
                <a:ext cx="288134" cy="794"/>
              </a:xfrm>
              <a:prstGeom prst="straightConnector1">
                <a:avLst/>
              </a:prstGeom>
              <a:ln w="38100">
                <a:solidFill>
                  <a:srgbClr val="B88C00"/>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5708718" y="3714752"/>
                <a:ext cx="739306" cy="276999"/>
              </a:xfrm>
              <a:prstGeom prst="rect">
                <a:avLst/>
              </a:prstGeom>
            </p:spPr>
            <p:txBody>
              <a:bodyPr wrap="none">
                <a:spAutoFit/>
              </a:bodyPr>
              <a:lstStyle/>
              <a:p>
                <a:pPr algn="r"/>
                <a:r>
                  <a:rPr lang="en-US" altLang="zh-CN" sz="1200" b="1" dirty="0" smtClean="0">
                    <a:solidFill>
                      <a:srgbClr val="B88C00"/>
                    </a:solidFill>
                  </a:rPr>
                  <a:t>Density</a:t>
                </a:r>
                <a:endParaRPr lang="zh-CN" altLang="en-US" sz="1200" b="1" dirty="0" smtClean="0">
                  <a:solidFill>
                    <a:srgbClr val="B88C00"/>
                  </a:solidFill>
                </a:endParaRPr>
              </a:p>
            </p:txBody>
          </p:sp>
          <p:cxnSp>
            <p:nvCxnSpPr>
              <p:cNvPr id="78" name="直接箭头连接符 77"/>
              <p:cNvCxnSpPr/>
              <p:nvPr/>
            </p:nvCxnSpPr>
            <p:spPr>
              <a:xfrm rot="10800000">
                <a:off x="6448025" y="4214818"/>
                <a:ext cx="357189" cy="1588"/>
              </a:xfrm>
              <a:prstGeom prst="straightConnector1">
                <a:avLst/>
              </a:prstGeom>
              <a:ln w="28575">
                <a:solidFill>
                  <a:schemeClr val="tx2"/>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6090834" y="3357562"/>
                <a:ext cx="285752" cy="1588"/>
              </a:xfrm>
              <a:prstGeom prst="straightConnector1">
                <a:avLst/>
              </a:prstGeom>
              <a:ln w="28575">
                <a:solidFill>
                  <a:schemeClr val="tx2"/>
                </a:solidFill>
                <a:prstDash val="sysDot"/>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0" name="直接箭头连接符 79"/>
              <p:cNvCxnSpPr/>
              <p:nvPr/>
            </p:nvCxnSpPr>
            <p:spPr>
              <a:xfrm rot="10800000">
                <a:off x="4233446" y="4927610"/>
                <a:ext cx="1428760" cy="1589"/>
              </a:xfrm>
              <a:prstGeom prst="straightConnector1">
                <a:avLst/>
              </a:prstGeom>
              <a:ln w="38100">
                <a:solidFill>
                  <a:srgbClr val="B88C00"/>
                </a:solidFill>
                <a:prstDash val="sysDash"/>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5400000" flipH="1" flipV="1">
                <a:off x="5483611" y="4750603"/>
                <a:ext cx="357190" cy="1588"/>
              </a:xfrm>
              <a:prstGeom prst="line">
                <a:avLst/>
              </a:prstGeom>
              <a:ln w="38100">
                <a:solidFill>
                  <a:srgbClr val="B88C00"/>
                </a:solidFill>
                <a:prstDash val="sysDash"/>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733644" y="4786322"/>
                <a:ext cx="739306" cy="276999"/>
              </a:xfrm>
              <a:prstGeom prst="rect">
                <a:avLst/>
              </a:prstGeom>
            </p:spPr>
            <p:txBody>
              <a:bodyPr wrap="none">
                <a:spAutoFit/>
              </a:bodyPr>
              <a:lstStyle/>
              <a:p>
                <a:pPr algn="r"/>
                <a:r>
                  <a:rPr lang="en-US" altLang="zh-CN" sz="1200" b="1" dirty="0" smtClean="0">
                    <a:solidFill>
                      <a:srgbClr val="B88C00"/>
                    </a:solidFill>
                  </a:rPr>
                  <a:t>Density</a:t>
                </a:r>
                <a:endParaRPr lang="zh-CN" altLang="en-US" sz="1200" b="1" dirty="0" smtClean="0">
                  <a:solidFill>
                    <a:srgbClr val="B88C00"/>
                  </a:solidFill>
                </a:endParaRPr>
              </a:p>
            </p:txBody>
          </p:sp>
          <p:cxnSp>
            <p:nvCxnSpPr>
              <p:cNvPr id="83" name="直接箭头连接符 82"/>
              <p:cNvCxnSpPr/>
              <p:nvPr/>
            </p:nvCxnSpPr>
            <p:spPr>
              <a:xfrm rot="10800000">
                <a:off x="2018868" y="4929199"/>
                <a:ext cx="1071570" cy="4377"/>
              </a:xfrm>
              <a:prstGeom prst="straightConnector1">
                <a:avLst/>
              </a:prstGeom>
              <a:ln w="38100">
                <a:solidFill>
                  <a:srgbClr val="7030A0"/>
                </a:solidFill>
                <a:prstDash val="sysDash"/>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 name="矩形 132"/>
              <p:cNvSpPr/>
              <p:nvPr/>
            </p:nvSpPr>
            <p:spPr>
              <a:xfrm>
                <a:off x="6219350" y="2294745"/>
                <a:ext cx="1495922" cy="276999"/>
              </a:xfrm>
              <a:prstGeom prst="rect">
                <a:avLst/>
              </a:prstGeom>
            </p:spPr>
            <p:txBody>
              <a:bodyPr wrap="none">
                <a:spAutoFit/>
              </a:bodyPr>
              <a:lstStyle/>
              <a:p>
                <a:pPr algn="ctr"/>
                <a:r>
                  <a:rPr lang="en-US" altLang="zh-CN" sz="1200" b="1" dirty="0" smtClean="0"/>
                  <a:t>RT vi In controller</a:t>
                </a:r>
                <a:endParaRPr lang="zh-CN" altLang="en-US" sz="1200" b="1" dirty="0"/>
              </a:p>
            </p:txBody>
          </p:sp>
        </p:grpSp>
        <p:sp>
          <p:nvSpPr>
            <p:cNvPr id="127" name="矩形 126"/>
            <p:cNvSpPr/>
            <p:nvPr/>
          </p:nvSpPr>
          <p:spPr>
            <a:xfrm>
              <a:off x="1398280" y="3929066"/>
              <a:ext cx="6335628" cy="307777"/>
            </a:xfrm>
            <a:prstGeom prst="rect">
              <a:avLst/>
            </a:prstGeom>
          </p:spPr>
          <p:txBody>
            <a:bodyPr wrap="square">
              <a:spAutoFit/>
            </a:bodyPr>
            <a:lstStyle/>
            <a:p>
              <a:pPr indent="304800" algn="ctr" fontAlgn="base">
                <a:spcBef>
                  <a:spcPct val="0"/>
                </a:spcBef>
                <a:spcAft>
                  <a:spcPct val="0"/>
                </a:spcAft>
              </a:pPr>
              <a:r>
                <a:rPr lang="en-US" altLang="zh-CN" sz="1400" dirty="0" smtClean="0">
                  <a:latin typeface="Times New Roman" pitchFamily="18" charset="0"/>
                  <a:ea typeface="宋体" pitchFamily="2" charset="-122"/>
                  <a:cs typeface="Times New Roman" pitchFamily="18" charset="0"/>
                </a:rPr>
                <a:t>Software architecture of density calculations system</a:t>
              </a:r>
              <a:endParaRPr lang="en-US" altLang="zh-CN" sz="1400" dirty="0" smtClean="0">
                <a:latin typeface="Arial" pitchFamily="34" charset="0"/>
                <a:ea typeface="宋体" pitchFamily="2" charset="-122"/>
              </a:endParaRPr>
            </a:p>
          </p:txBody>
        </p:sp>
      </p:grpSp>
      <p:grpSp>
        <p:nvGrpSpPr>
          <p:cNvPr id="131" name="组合 130"/>
          <p:cNvGrpSpPr/>
          <p:nvPr/>
        </p:nvGrpSpPr>
        <p:grpSpPr>
          <a:xfrm>
            <a:off x="642910" y="4500570"/>
            <a:ext cx="8143932" cy="1665099"/>
            <a:chOff x="642910" y="4500570"/>
            <a:chExt cx="8143932" cy="1665099"/>
          </a:xfrm>
        </p:grpSpPr>
        <p:grpSp>
          <p:nvGrpSpPr>
            <p:cNvPr id="85" name="组合 84"/>
            <p:cNvGrpSpPr/>
            <p:nvPr/>
          </p:nvGrpSpPr>
          <p:grpSpPr>
            <a:xfrm>
              <a:off x="714348" y="4500570"/>
              <a:ext cx="8001056" cy="1285884"/>
              <a:chOff x="500034" y="3571876"/>
              <a:chExt cx="8001056" cy="1285884"/>
            </a:xfrm>
          </p:grpSpPr>
          <p:grpSp>
            <p:nvGrpSpPr>
              <p:cNvPr id="86" name="组合 8"/>
              <p:cNvGrpSpPr/>
              <p:nvPr/>
            </p:nvGrpSpPr>
            <p:grpSpPr>
              <a:xfrm>
                <a:off x="1571604" y="3571876"/>
                <a:ext cx="1143008" cy="571504"/>
                <a:chOff x="3500430" y="3393281"/>
                <a:chExt cx="1143008" cy="571504"/>
              </a:xfrm>
            </p:grpSpPr>
            <p:sp>
              <p:nvSpPr>
                <p:cNvPr id="125" name="矩形 9"/>
                <p:cNvSpPr/>
                <p:nvPr/>
              </p:nvSpPr>
              <p:spPr>
                <a:xfrm>
                  <a:off x="3643306" y="3393281"/>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矩形 10"/>
                <p:cNvSpPr/>
                <p:nvPr/>
              </p:nvSpPr>
              <p:spPr>
                <a:xfrm>
                  <a:off x="3500430" y="3464719"/>
                  <a:ext cx="1143008" cy="461665"/>
                </a:xfrm>
                <a:prstGeom prst="rect">
                  <a:avLst/>
                </a:prstGeom>
              </p:spPr>
              <p:txBody>
                <a:bodyPr wrap="square">
                  <a:spAutoFit/>
                </a:bodyPr>
                <a:lstStyle/>
                <a:p>
                  <a:pPr algn="ctr"/>
                  <a:r>
                    <a:rPr lang="en-US" altLang="zh-CN" sz="1200" dirty="0" smtClean="0"/>
                    <a:t>Digital</a:t>
                  </a:r>
                </a:p>
                <a:p>
                  <a:pPr algn="ctr"/>
                  <a:r>
                    <a:rPr lang="en-US" altLang="zh-CN" sz="1200" dirty="0" smtClean="0"/>
                    <a:t>Filter</a:t>
                  </a:r>
                  <a:endParaRPr lang="zh-CN" altLang="en-US" sz="1200" dirty="0"/>
                </a:p>
              </p:txBody>
            </p:sp>
          </p:grpSp>
          <p:grpSp>
            <p:nvGrpSpPr>
              <p:cNvPr id="87" name="组合 11"/>
              <p:cNvGrpSpPr/>
              <p:nvPr/>
            </p:nvGrpSpPr>
            <p:grpSpPr>
              <a:xfrm>
                <a:off x="3929058" y="3571876"/>
                <a:ext cx="1000132" cy="571504"/>
                <a:chOff x="1078829" y="4286256"/>
                <a:chExt cx="1000132" cy="571504"/>
              </a:xfrm>
            </p:grpSpPr>
            <p:sp>
              <p:nvSpPr>
                <p:cNvPr id="123" name="矩形 12"/>
                <p:cNvSpPr/>
                <p:nvPr/>
              </p:nvSpPr>
              <p:spPr>
                <a:xfrm>
                  <a:off x="1150267" y="4286256"/>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矩形 13"/>
                <p:cNvSpPr/>
                <p:nvPr/>
              </p:nvSpPr>
              <p:spPr>
                <a:xfrm>
                  <a:off x="1078829" y="4357694"/>
                  <a:ext cx="1000132" cy="461665"/>
                </a:xfrm>
                <a:prstGeom prst="rect">
                  <a:avLst/>
                </a:prstGeom>
              </p:spPr>
              <p:txBody>
                <a:bodyPr wrap="square">
                  <a:spAutoFit/>
                </a:bodyPr>
                <a:lstStyle/>
                <a:p>
                  <a:pPr algn="ctr"/>
                  <a:r>
                    <a:rPr lang="en-US" altLang="zh-CN" sz="1200" dirty="0" smtClean="0"/>
                    <a:t>Arithmetic</a:t>
                  </a:r>
                </a:p>
                <a:p>
                  <a:pPr algn="ctr"/>
                  <a:r>
                    <a:rPr lang="en-US" altLang="zh-CN" sz="1200" dirty="0" smtClean="0"/>
                    <a:t>Unit</a:t>
                  </a:r>
                  <a:endParaRPr lang="zh-CN" altLang="en-US" sz="1200" dirty="0"/>
                </a:p>
              </p:txBody>
            </p:sp>
          </p:grpSp>
          <p:sp>
            <p:nvSpPr>
              <p:cNvPr id="88" name="右箭头 87"/>
              <p:cNvSpPr/>
              <p:nvPr/>
            </p:nvSpPr>
            <p:spPr>
              <a:xfrm>
                <a:off x="1357290" y="3786190"/>
                <a:ext cx="357190" cy="71438"/>
              </a:xfrm>
              <a:prstGeom prst="rightArrow">
                <a:avLst/>
              </a:prstGeom>
              <a:solidFill>
                <a:srgbClr val="00B0F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500034" y="4396095"/>
                <a:ext cx="1031051" cy="461665"/>
              </a:xfrm>
              <a:prstGeom prst="rect">
                <a:avLst/>
              </a:prstGeom>
            </p:spPr>
            <p:txBody>
              <a:bodyPr wrap="none">
                <a:spAutoFit/>
              </a:bodyPr>
              <a:lstStyle/>
              <a:p>
                <a:pPr algn="ctr"/>
                <a:r>
                  <a:rPr lang="en-US" altLang="zh-CN" sz="1200" b="1" dirty="0" smtClean="0">
                    <a:solidFill>
                      <a:srgbClr val="00B050"/>
                    </a:solidFill>
                  </a:rPr>
                  <a:t>POINT</a:t>
                </a:r>
              </a:p>
              <a:p>
                <a:pPr algn="ctr"/>
                <a:r>
                  <a:rPr lang="en-US" altLang="zh-CN" sz="1200" b="1" dirty="0" smtClean="0">
                    <a:solidFill>
                      <a:srgbClr val="00B050"/>
                    </a:solidFill>
                  </a:rPr>
                  <a:t>Digital Data</a:t>
                </a:r>
                <a:endParaRPr lang="zh-CN" altLang="en-US" sz="1200" b="1" dirty="0">
                  <a:solidFill>
                    <a:srgbClr val="00B050"/>
                  </a:solidFill>
                </a:endParaRPr>
              </a:p>
            </p:txBody>
          </p:sp>
          <p:sp>
            <p:nvSpPr>
              <p:cNvPr id="90" name="矩形 89"/>
              <p:cNvSpPr/>
              <p:nvPr/>
            </p:nvSpPr>
            <p:spPr>
              <a:xfrm>
                <a:off x="500034" y="3714752"/>
                <a:ext cx="1031051" cy="461665"/>
              </a:xfrm>
              <a:prstGeom prst="rect">
                <a:avLst/>
              </a:prstGeom>
            </p:spPr>
            <p:txBody>
              <a:bodyPr wrap="none">
                <a:spAutoFit/>
              </a:bodyPr>
              <a:lstStyle/>
              <a:p>
                <a:pPr algn="ctr"/>
                <a:r>
                  <a:rPr lang="en-US" altLang="zh-CN" sz="1200" b="1" dirty="0" smtClean="0">
                    <a:solidFill>
                      <a:srgbClr val="0070C0"/>
                    </a:solidFill>
                  </a:rPr>
                  <a:t>REF</a:t>
                </a:r>
              </a:p>
              <a:p>
                <a:pPr algn="ctr"/>
                <a:r>
                  <a:rPr lang="en-US" altLang="zh-CN" sz="1200" b="1" dirty="0" smtClean="0">
                    <a:solidFill>
                      <a:srgbClr val="0070C0"/>
                    </a:solidFill>
                  </a:rPr>
                  <a:t>Digital Data</a:t>
                </a:r>
                <a:endParaRPr lang="zh-CN" altLang="en-US" sz="1200" b="1" dirty="0">
                  <a:solidFill>
                    <a:srgbClr val="0070C0"/>
                  </a:solidFill>
                </a:endParaRPr>
              </a:p>
            </p:txBody>
          </p:sp>
          <p:grpSp>
            <p:nvGrpSpPr>
              <p:cNvPr id="91" name="组合 83"/>
              <p:cNvGrpSpPr/>
              <p:nvPr/>
            </p:nvGrpSpPr>
            <p:grpSpPr>
              <a:xfrm>
                <a:off x="2714612" y="3571876"/>
                <a:ext cx="1143008" cy="571504"/>
                <a:chOff x="1142976" y="3536157"/>
                <a:chExt cx="1143008" cy="571504"/>
              </a:xfrm>
            </p:grpSpPr>
            <p:sp>
              <p:nvSpPr>
                <p:cNvPr id="121" name="矩形 9"/>
                <p:cNvSpPr/>
                <p:nvPr/>
              </p:nvSpPr>
              <p:spPr>
                <a:xfrm>
                  <a:off x="1285852" y="3536157"/>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10"/>
                <p:cNvSpPr/>
                <p:nvPr/>
              </p:nvSpPr>
              <p:spPr>
                <a:xfrm>
                  <a:off x="1142976" y="3571876"/>
                  <a:ext cx="1143008" cy="461665"/>
                </a:xfrm>
                <a:prstGeom prst="rect">
                  <a:avLst/>
                </a:prstGeom>
              </p:spPr>
              <p:txBody>
                <a:bodyPr wrap="square">
                  <a:spAutoFit/>
                </a:bodyPr>
                <a:lstStyle/>
                <a:p>
                  <a:pPr algn="ctr"/>
                  <a:r>
                    <a:rPr lang="en-US" altLang="zh-CN" sz="1200" dirty="0" smtClean="0"/>
                    <a:t>FFT</a:t>
                  </a:r>
                </a:p>
                <a:p>
                  <a:pPr algn="ctr"/>
                  <a:r>
                    <a:rPr lang="en-US" altLang="zh-CN" sz="1200" dirty="0" smtClean="0"/>
                    <a:t>Module</a:t>
                  </a:r>
                  <a:endParaRPr lang="zh-CN" altLang="en-US" sz="1200" dirty="0"/>
                </a:p>
              </p:txBody>
            </p:sp>
          </p:grpSp>
          <p:grpSp>
            <p:nvGrpSpPr>
              <p:cNvPr id="92" name="组合 87"/>
              <p:cNvGrpSpPr/>
              <p:nvPr/>
            </p:nvGrpSpPr>
            <p:grpSpPr>
              <a:xfrm>
                <a:off x="5072066" y="3571876"/>
                <a:ext cx="1143008" cy="571504"/>
                <a:chOff x="1142976" y="3536157"/>
                <a:chExt cx="1143008" cy="571504"/>
              </a:xfrm>
            </p:grpSpPr>
            <p:sp>
              <p:nvSpPr>
                <p:cNvPr id="119" name="矩形 9"/>
                <p:cNvSpPr/>
                <p:nvPr/>
              </p:nvSpPr>
              <p:spPr>
                <a:xfrm>
                  <a:off x="1285852" y="3536157"/>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矩形 10"/>
                <p:cNvSpPr/>
                <p:nvPr/>
              </p:nvSpPr>
              <p:spPr>
                <a:xfrm>
                  <a:off x="1142976" y="3571876"/>
                  <a:ext cx="1143008" cy="461665"/>
                </a:xfrm>
                <a:prstGeom prst="rect">
                  <a:avLst/>
                </a:prstGeom>
              </p:spPr>
              <p:txBody>
                <a:bodyPr wrap="square">
                  <a:spAutoFit/>
                </a:bodyPr>
                <a:lstStyle/>
                <a:p>
                  <a:pPr algn="ctr"/>
                  <a:r>
                    <a:rPr lang="en-US" altLang="zh-CN" sz="1200" dirty="0" err="1" smtClean="0"/>
                    <a:t>iFFT</a:t>
                  </a:r>
                  <a:endParaRPr lang="en-US" altLang="zh-CN" sz="1200" dirty="0" smtClean="0"/>
                </a:p>
                <a:p>
                  <a:pPr algn="ctr"/>
                  <a:r>
                    <a:rPr lang="en-US" altLang="zh-CN" sz="1200" dirty="0" smtClean="0"/>
                    <a:t>Module</a:t>
                  </a:r>
                  <a:endParaRPr lang="zh-CN" altLang="en-US" sz="1200" dirty="0"/>
                </a:p>
              </p:txBody>
            </p:sp>
          </p:grpSp>
          <p:grpSp>
            <p:nvGrpSpPr>
              <p:cNvPr id="93" name="组合 90"/>
              <p:cNvGrpSpPr/>
              <p:nvPr/>
            </p:nvGrpSpPr>
            <p:grpSpPr>
              <a:xfrm>
                <a:off x="6286512" y="3929066"/>
                <a:ext cx="1285884" cy="571504"/>
                <a:chOff x="928662" y="3536157"/>
                <a:chExt cx="1285884" cy="571504"/>
              </a:xfrm>
            </p:grpSpPr>
            <p:sp>
              <p:nvSpPr>
                <p:cNvPr id="117" name="矩形 9"/>
                <p:cNvSpPr/>
                <p:nvPr/>
              </p:nvSpPr>
              <p:spPr>
                <a:xfrm>
                  <a:off x="1000100" y="3536157"/>
                  <a:ext cx="1143008"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矩形 10"/>
                <p:cNvSpPr/>
                <p:nvPr/>
              </p:nvSpPr>
              <p:spPr>
                <a:xfrm>
                  <a:off x="928662" y="3607595"/>
                  <a:ext cx="1285884" cy="461665"/>
                </a:xfrm>
                <a:prstGeom prst="rect">
                  <a:avLst/>
                </a:prstGeom>
              </p:spPr>
              <p:txBody>
                <a:bodyPr wrap="square">
                  <a:spAutoFit/>
                </a:bodyPr>
                <a:lstStyle/>
                <a:p>
                  <a:pPr algn="ctr"/>
                  <a:r>
                    <a:rPr lang="en-US" altLang="zh-CN" sz="1200" dirty="0" smtClean="0"/>
                    <a:t>Digital-Phase</a:t>
                  </a:r>
                </a:p>
                <a:p>
                  <a:pPr algn="ctr"/>
                  <a:r>
                    <a:rPr lang="en-US" altLang="zh-CN" sz="1200" dirty="0" smtClean="0"/>
                    <a:t>Comparator</a:t>
                  </a:r>
                  <a:endParaRPr lang="zh-CN" altLang="en-US" sz="1200" dirty="0"/>
                </a:p>
              </p:txBody>
            </p:sp>
          </p:grpSp>
          <p:sp>
            <p:nvSpPr>
              <p:cNvPr id="94" name="右箭头 93"/>
              <p:cNvSpPr/>
              <p:nvPr/>
            </p:nvSpPr>
            <p:spPr>
              <a:xfrm>
                <a:off x="2500298" y="3786190"/>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右箭头 94"/>
              <p:cNvSpPr/>
              <p:nvPr/>
            </p:nvSpPr>
            <p:spPr>
              <a:xfrm>
                <a:off x="3643306" y="3786190"/>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右箭头 95"/>
              <p:cNvSpPr/>
              <p:nvPr/>
            </p:nvSpPr>
            <p:spPr>
              <a:xfrm>
                <a:off x="4857752" y="3786190"/>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右箭头 96"/>
              <p:cNvSpPr/>
              <p:nvPr/>
            </p:nvSpPr>
            <p:spPr>
              <a:xfrm>
                <a:off x="6000760" y="4071942"/>
                <a:ext cx="357190" cy="71438"/>
              </a:xfrm>
              <a:prstGeom prst="rightArrow">
                <a:avLst/>
              </a:prstGeom>
              <a:solidFill>
                <a:srgbClr val="00B050"/>
              </a:solidFill>
              <a:ln>
                <a:solidFill>
                  <a:srgbClr val="0070C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8" name="组合 98"/>
              <p:cNvGrpSpPr/>
              <p:nvPr/>
            </p:nvGrpSpPr>
            <p:grpSpPr>
              <a:xfrm>
                <a:off x="1571604" y="4286256"/>
                <a:ext cx="1143008" cy="571504"/>
                <a:chOff x="3500430" y="3393281"/>
                <a:chExt cx="1143008" cy="571504"/>
              </a:xfrm>
            </p:grpSpPr>
            <p:sp>
              <p:nvSpPr>
                <p:cNvPr id="115" name="矩形 9"/>
                <p:cNvSpPr/>
                <p:nvPr/>
              </p:nvSpPr>
              <p:spPr>
                <a:xfrm>
                  <a:off x="3643306" y="3393281"/>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矩形 10"/>
                <p:cNvSpPr/>
                <p:nvPr/>
              </p:nvSpPr>
              <p:spPr>
                <a:xfrm>
                  <a:off x="3500430" y="3464719"/>
                  <a:ext cx="1143008" cy="461665"/>
                </a:xfrm>
                <a:prstGeom prst="rect">
                  <a:avLst/>
                </a:prstGeom>
              </p:spPr>
              <p:txBody>
                <a:bodyPr wrap="square">
                  <a:spAutoFit/>
                </a:bodyPr>
                <a:lstStyle/>
                <a:p>
                  <a:pPr algn="ctr"/>
                  <a:r>
                    <a:rPr lang="en-US" altLang="zh-CN" sz="1200" dirty="0" smtClean="0"/>
                    <a:t>Digital</a:t>
                  </a:r>
                </a:p>
                <a:p>
                  <a:pPr algn="ctr"/>
                  <a:r>
                    <a:rPr lang="en-US" altLang="zh-CN" sz="1200" dirty="0" smtClean="0"/>
                    <a:t>Filter</a:t>
                  </a:r>
                  <a:endParaRPr lang="zh-CN" altLang="en-US" sz="1200" dirty="0"/>
                </a:p>
              </p:txBody>
            </p:sp>
          </p:grpSp>
          <p:grpSp>
            <p:nvGrpSpPr>
              <p:cNvPr id="99" name="组合 11"/>
              <p:cNvGrpSpPr/>
              <p:nvPr/>
            </p:nvGrpSpPr>
            <p:grpSpPr>
              <a:xfrm>
                <a:off x="3857620" y="4286256"/>
                <a:ext cx="1143008" cy="571504"/>
                <a:chOff x="1007391" y="4286256"/>
                <a:chExt cx="1143008" cy="571504"/>
              </a:xfrm>
            </p:grpSpPr>
            <p:sp>
              <p:nvSpPr>
                <p:cNvPr id="113" name="矩形 12"/>
                <p:cNvSpPr/>
                <p:nvPr/>
              </p:nvSpPr>
              <p:spPr>
                <a:xfrm>
                  <a:off x="1150267" y="4286256"/>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矩形 13"/>
                <p:cNvSpPr/>
                <p:nvPr/>
              </p:nvSpPr>
              <p:spPr>
                <a:xfrm>
                  <a:off x="1007391" y="4357694"/>
                  <a:ext cx="1143008" cy="461665"/>
                </a:xfrm>
                <a:prstGeom prst="rect">
                  <a:avLst/>
                </a:prstGeom>
              </p:spPr>
              <p:txBody>
                <a:bodyPr wrap="square">
                  <a:spAutoFit/>
                </a:bodyPr>
                <a:lstStyle/>
                <a:p>
                  <a:pPr algn="ctr"/>
                  <a:r>
                    <a:rPr lang="en-US" altLang="zh-CN" sz="1200" dirty="0" smtClean="0"/>
                    <a:t>Arithmetic</a:t>
                  </a:r>
                </a:p>
                <a:p>
                  <a:pPr algn="ctr"/>
                  <a:r>
                    <a:rPr lang="en-US" altLang="zh-CN" sz="1200" dirty="0" smtClean="0"/>
                    <a:t>Unit</a:t>
                  </a:r>
                  <a:endParaRPr lang="zh-CN" altLang="en-US" sz="1200" dirty="0"/>
                </a:p>
              </p:txBody>
            </p:sp>
          </p:grpSp>
          <p:grpSp>
            <p:nvGrpSpPr>
              <p:cNvPr id="100" name="组合 105"/>
              <p:cNvGrpSpPr/>
              <p:nvPr/>
            </p:nvGrpSpPr>
            <p:grpSpPr>
              <a:xfrm>
                <a:off x="2714612" y="4286256"/>
                <a:ext cx="1143008" cy="571504"/>
                <a:chOff x="1142976" y="3536157"/>
                <a:chExt cx="1143008" cy="571504"/>
              </a:xfrm>
            </p:grpSpPr>
            <p:sp>
              <p:nvSpPr>
                <p:cNvPr id="111" name="矩形 9"/>
                <p:cNvSpPr/>
                <p:nvPr/>
              </p:nvSpPr>
              <p:spPr>
                <a:xfrm>
                  <a:off x="1285852" y="3536157"/>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矩形 10"/>
                <p:cNvSpPr/>
                <p:nvPr/>
              </p:nvSpPr>
              <p:spPr>
                <a:xfrm>
                  <a:off x="1142976" y="3571876"/>
                  <a:ext cx="1143008" cy="461665"/>
                </a:xfrm>
                <a:prstGeom prst="rect">
                  <a:avLst/>
                </a:prstGeom>
              </p:spPr>
              <p:txBody>
                <a:bodyPr wrap="square">
                  <a:spAutoFit/>
                </a:bodyPr>
                <a:lstStyle/>
                <a:p>
                  <a:pPr algn="ctr"/>
                  <a:r>
                    <a:rPr lang="en-US" altLang="zh-CN" sz="1200" dirty="0" smtClean="0"/>
                    <a:t>FFT</a:t>
                  </a:r>
                </a:p>
                <a:p>
                  <a:pPr algn="ctr"/>
                  <a:r>
                    <a:rPr lang="en-US" altLang="zh-CN" sz="1200" dirty="0" smtClean="0"/>
                    <a:t>Module</a:t>
                  </a:r>
                  <a:endParaRPr lang="zh-CN" altLang="en-US" sz="1200" dirty="0"/>
                </a:p>
              </p:txBody>
            </p:sp>
          </p:grpSp>
          <p:grpSp>
            <p:nvGrpSpPr>
              <p:cNvPr id="101" name="组合 108"/>
              <p:cNvGrpSpPr/>
              <p:nvPr/>
            </p:nvGrpSpPr>
            <p:grpSpPr>
              <a:xfrm>
                <a:off x="5072066" y="4286256"/>
                <a:ext cx="1143008" cy="571504"/>
                <a:chOff x="1142976" y="3536157"/>
                <a:chExt cx="1143008" cy="571504"/>
              </a:xfrm>
            </p:grpSpPr>
            <p:sp>
              <p:nvSpPr>
                <p:cNvPr id="109" name="矩形 9"/>
                <p:cNvSpPr/>
                <p:nvPr/>
              </p:nvSpPr>
              <p:spPr>
                <a:xfrm>
                  <a:off x="1285852" y="3536157"/>
                  <a:ext cx="857256" cy="571504"/>
                </a:xfrm>
                <a:prstGeom prst="rect">
                  <a:avLst/>
                </a:prstGeom>
                <a:solidFill>
                  <a:schemeClr val="bg1">
                    <a:lumMod val="95000"/>
                  </a:schemeClr>
                </a:solidFill>
                <a:ln w="3175">
                  <a:solidFill>
                    <a:schemeClr val="bg1">
                      <a:lumMod val="8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矩形 10"/>
                <p:cNvSpPr/>
                <p:nvPr/>
              </p:nvSpPr>
              <p:spPr>
                <a:xfrm>
                  <a:off x="1142976" y="3571876"/>
                  <a:ext cx="1143008" cy="461665"/>
                </a:xfrm>
                <a:prstGeom prst="rect">
                  <a:avLst/>
                </a:prstGeom>
              </p:spPr>
              <p:txBody>
                <a:bodyPr wrap="square">
                  <a:spAutoFit/>
                </a:bodyPr>
                <a:lstStyle/>
                <a:p>
                  <a:pPr algn="ctr"/>
                  <a:r>
                    <a:rPr lang="en-US" altLang="zh-CN" sz="1200" dirty="0" err="1" smtClean="0"/>
                    <a:t>iFFT</a:t>
                  </a:r>
                  <a:endParaRPr lang="en-US" altLang="zh-CN" sz="1200" dirty="0" smtClean="0"/>
                </a:p>
                <a:p>
                  <a:pPr algn="ctr"/>
                  <a:r>
                    <a:rPr lang="en-US" altLang="zh-CN" sz="1200" dirty="0" smtClean="0"/>
                    <a:t>Module</a:t>
                  </a:r>
                  <a:endParaRPr lang="zh-CN" altLang="en-US" sz="1200" dirty="0"/>
                </a:p>
              </p:txBody>
            </p:sp>
          </p:grpSp>
          <p:sp>
            <p:nvSpPr>
              <p:cNvPr id="102" name="右箭头 101"/>
              <p:cNvSpPr/>
              <p:nvPr/>
            </p:nvSpPr>
            <p:spPr>
              <a:xfrm>
                <a:off x="2500298" y="4500570"/>
                <a:ext cx="357190" cy="71438"/>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右箭头 102"/>
              <p:cNvSpPr/>
              <p:nvPr/>
            </p:nvSpPr>
            <p:spPr>
              <a:xfrm>
                <a:off x="3643306" y="4500570"/>
                <a:ext cx="357190" cy="71438"/>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右箭头 103"/>
              <p:cNvSpPr/>
              <p:nvPr/>
            </p:nvSpPr>
            <p:spPr>
              <a:xfrm>
                <a:off x="4857752" y="4500570"/>
                <a:ext cx="357190" cy="71438"/>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右箭头 104"/>
              <p:cNvSpPr/>
              <p:nvPr/>
            </p:nvSpPr>
            <p:spPr>
              <a:xfrm>
                <a:off x="6000760" y="4286256"/>
                <a:ext cx="357190" cy="71438"/>
              </a:xfrm>
              <a:prstGeom prst="rightArrow">
                <a:avLst/>
              </a:prstGeom>
              <a:solidFill>
                <a:srgbClr val="00B050"/>
              </a:solidFill>
              <a:ln>
                <a:solidFill>
                  <a:srgbClr val="00B05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右箭头 105"/>
              <p:cNvSpPr/>
              <p:nvPr/>
            </p:nvSpPr>
            <p:spPr>
              <a:xfrm>
                <a:off x="1357290" y="4500570"/>
                <a:ext cx="357190" cy="71438"/>
              </a:xfrm>
              <a:prstGeom prst="rightArrow">
                <a:avLst/>
              </a:prstGeom>
              <a:solidFill>
                <a:srgbClr val="00B050"/>
              </a:solid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右箭头 106"/>
              <p:cNvSpPr/>
              <p:nvPr/>
            </p:nvSpPr>
            <p:spPr>
              <a:xfrm>
                <a:off x="7429520" y="4214818"/>
                <a:ext cx="357190" cy="71438"/>
              </a:xfrm>
              <a:prstGeom prst="rightArrow">
                <a:avLst/>
              </a:prstGeom>
              <a:solidFill>
                <a:schemeClr val="bg1">
                  <a:lumMod val="65000"/>
                </a:schemeClr>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矩形 107"/>
              <p:cNvSpPr/>
              <p:nvPr/>
            </p:nvSpPr>
            <p:spPr>
              <a:xfrm>
                <a:off x="7478053" y="3929066"/>
                <a:ext cx="1023037" cy="276999"/>
              </a:xfrm>
              <a:prstGeom prst="rect">
                <a:avLst/>
              </a:prstGeom>
            </p:spPr>
            <p:txBody>
              <a:bodyPr wrap="none">
                <a:spAutoFit/>
              </a:bodyPr>
              <a:lstStyle/>
              <a:p>
                <a:pPr algn="ctr"/>
                <a:r>
                  <a:rPr lang="en-US" altLang="zh-CN" sz="1200" b="1" dirty="0" smtClean="0">
                    <a:solidFill>
                      <a:srgbClr val="C00000"/>
                    </a:solidFill>
                  </a:rPr>
                  <a:t>Phase Shift</a:t>
                </a:r>
                <a:endParaRPr lang="zh-CN" altLang="en-US" sz="1200" b="1" dirty="0">
                  <a:solidFill>
                    <a:srgbClr val="C00000"/>
                  </a:solidFill>
                </a:endParaRPr>
              </a:p>
            </p:txBody>
          </p:sp>
        </p:grpSp>
        <p:sp>
          <p:nvSpPr>
            <p:cNvPr id="129" name="矩形 128"/>
            <p:cNvSpPr/>
            <p:nvPr/>
          </p:nvSpPr>
          <p:spPr>
            <a:xfrm>
              <a:off x="642910" y="5857892"/>
              <a:ext cx="8143932" cy="307777"/>
            </a:xfrm>
            <a:prstGeom prst="rect">
              <a:avLst/>
            </a:prstGeom>
          </p:spPr>
          <p:txBody>
            <a:bodyPr wrap="square">
              <a:spAutoFit/>
            </a:bodyPr>
            <a:lstStyle/>
            <a:p>
              <a:pPr indent="304800" algn="ctr" fontAlgn="base">
                <a:spcBef>
                  <a:spcPct val="0"/>
                </a:spcBef>
                <a:spcAft>
                  <a:spcPct val="0"/>
                </a:spcAft>
              </a:pPr>
              <a:r>
                <a:rPr lang="en-US" altLang="zh-CN" sz="1400" dirty="0" smtClean="0">
                  <a:latin typeface="Times New Roman" pitchFamily="18" charset="0"/>
                  <a:ea typeface="宋体" pitchFamily="2" charset="-122"/>
                  <a:cs typeface="Times New Roman" pitchFamily="18" charset="0"/>
                </a:rPr>
                <a:t>Block diagram of Flex RIO FPGA</a:t>
              </a:r>
              <a:endParaRPr lang="en-US" altLang="zh-CN" sz="1400" dirty="0" smtClean="0">
                <a:latin typeface="Arial" pitchFamily="34" charset="0"/>
                <a:ea typeface="宋体" pitchFamily="2" charset="-122"/>
              </a:endParaRPr>
            </a:p>
          </p:txBody>
        </p:sp>
      </p:grpSp>
      <p:sp>
        <p:nvSpPr>
          <p:cNvPr id="132" name="矩形 131"/>
          <p:cNvSpPr/>
          <p:nvPr/>
        </p:nvSpPr>
        <p:spPr>
          <a:xfrm>
            <a:off x="6448854" y="5715016"/>
            <a:ext cx="2552302" cy="307777"/>
          </a:xfrm>
          <a:prstGeom prst="rect">
            <a:avLst/>
          </a:prstGeom>
        </p:spPr>
        <p:txBody>
          <a:bodyPr wrap="none">
            <a:spAutoFit/>
          </a:bodyPr>
          <a:lstStyle/>
          <a:p>
            <a:r>
              <a:rPr lang="en-US" altLang="zh-CN" sz="1400" dirty="0" smtClean="0">
                <a:latin typeface="Times New Roman" pitchFamily="18" charset="0"/>
                <a:cs typeface="Times New Roman" pitchFamily="18" charset="0"/>
              </a:rPr>
              <a:t>0.85MHz, 1.275MHz,2.125MHz</a:t>
            </a:r>
            <a:endParaRPr lang="zh-CN"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p:cTn id="7" dur="2000" fill="hold"/>
                                        <p:tgtEl>
                                          <p:spTgt spid="131"/>
                                        </p:tgtEl>
                                        <p:attrNameLst>
                                          <p:attrName>ppt_w</p:attrName>
                                        </p:attrNameLst>
                                      </p:cBhvr>
                                      <p:tavLst>
                                        <p:tav tm="0">
                                          <p:val>
                                            <p:fltVal val="0"/>
                                          </p:val>
                                        </p:tav>
                                        <p:tav tm="100000">
                                          <p:val>
                                            <p:strVal val="#ppt_w"/>
                                          </p:val>
                                        </p:tav>
                                      </p:tavLst>
                                    </p:anim>
                                    <p:anim calcmode="lin" valueType="num">
                                      <p:cBhvr>
                                        <p:cTn id="8" dur="2000" fill="hold"/>
                                        <p:tgtEl>
                                          <p:spTgt spid="131"/>
                                        </p:tgtEl>
                                        <p:attrNameLst>
                                          <p:attrName>ppt_h</p:attrName>
                                        </p:attrNameLst>
                                      </p:cBhvr>
                                      <p:tavLst>
                                        <p:tav tm="0">
                                          <p:val>
                                            <p:fltVal val="0"/>
                                          </p:val>
                                        </p:tav>
                                        <p:tav tm="100000">
                                          <p:val>
                                            <p:strVal val="#ppt_h"/>
                                          </p:val>
                                        </p:tav>
                                      </p:tavLst>
                                    </p:anim>
                                  </p:childTnLst>
                                </p:cTn>
                              </p:par>
                              <p:par>
                                <p:cTn id="9" presetID="42" presetClass="path" presetSubtype="0" accel="50000" decel="50000" fill="hold" nodeType="withEffect">
                                  <p:stCondLst>
                                    <p:cond delay="0"/>
                                  </p:stCondLst>
                                  <p:childTnLst>
                                    <p:animMotion origin="layout" path="M -0.06302 -0.31483 L 0 -1.41568E-6 " pathEditMode="relative" rAng="0" ptsTypes="AA">
                                      <p:cBhvr>
                                        <p:cTn id="10" dur="2000" fill="hold"/>
                                        <p:tgtEl>
                                          <p:spTgt spid="131"/>
                                        </p:tgtEl>
                                        <p:attrNameLst>
                                          <p:attrName>ppt_x</p:attrName>
                                          <p:attrName>ppt_y</p:attrName>
                                        </p:attrNameLst>
                                      </p:cBhvr>
                                      <p:rCtr x="3100" y="15700"/>
                                    </p:animMotion>
                                  </p:childTnLst>
                                </p:cTn>
                              </p:par>
                            </p:childTnLst>
                          </p:cTn>
                        </p:par>
                        <p:par>
                          <p:cTn id="11" fill="hold">
                            <p:stCondLst>
                              <p:cond delay="2000"/>
                            </p:stCondLst>
                            <p:childTnLst>
                              <p:par>
                                <p:cTn id="12" presetID="3" presetClass="entr" presetSubtype="10" fill="hold" grpId="0" nodeType="after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blinds(horizontal)">
                                      <p:cBhvr>
                                        <p:cTn id="14" dur="5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Times New Roman" pitchFamily="18" charset="0"/>
                <a:ea typeface="宋体" pitchFamily="2" charset="-122"/>
                <a:cs typeface="Times New Roman" pitchFamily="18" charset="0"/>
              </a:rPr>
              <a:t>Program diagram and compile results</a:t>
            </a:r>
            <a:endParaRPr lang="zh-CN" altLang="en-US" dirty="0" smtClean="0">
              <a:latin typeface="Times New Roman" pitchFamily="18" charset="0"/>
              <a:ea typeface="宋体" pitchFamily="2" charset="-122"/>
              <a:cs typeface="Times New Roman" pitchFamily="18" charset="0"/>
            </a:endParaRPr>
          </a:p>
        </p:txBody>
      </p:sp>
      <p:sp>
        <p:nvSpPr>
          <p:cNvPr id="4" name="灯片编号占位符 3"/>
          <p:cNvSpPr>
            <a:spLocks noGrp="1"/>
          </p:cNvSpPr>
          <p:nvPr>
            <p:ph type="sldNum" sz="quarter" idx="10"/>
          </p:nvPr>
        </p:nvSpPr>
        <p:spPr/>
        <p:txBody>
          <a:bodyPr/>
          <a:lstStyle/>
          <a:p>
            <a:pPr>
              <a:defRPr/>
            </a:pPr>
            <a:fld id="{18FA3292-6777-44C9-A950-663FFAC19AF3}" type="slidenum">
              <a:rPr lang="en-US" smtClean="0"/>
              <a:pPr>
                <a:defRPr/>
              </a:pPr>
              <a:t>9</a:t>
            </a:fld>
            <a:endParaRPr lang="en-US"/>
          </a:p>
        </p:txBody>
      </p:sp>
      <p:sp>
        <p:nvSpPr>
          <p:cNvPr id="9" name="矩形 8"/>
          <p:cNvSpPr/>
          <p:nvPr/>
        </p:nvSpPr>
        <p:spPr>
          <a:xfrm>
            <a:off x="3450528" y="5578515"/>
            <a:ext cx="2357454" cy="276999"/>
          </a:xfrm>
          <a:prstGeom prst="rect">
            <a:avLst/>
          </a:prstGeom>
        </p:spPr>
        <p:txBody>
          <a:bodyPr wrap="square">
            <a:spAutoFit/>
          </a:bodyPr>
          <a:lstStyle/>
          <a:p>
            <a:pPr indent="304800"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Compile results of FPGA</a:t>
            </a:r>
            <a:endParaRPr lang="en-US" altLang="zh-CN" sz="1200" dirty="0" smtClean="0">
              <a:latin typeface="Arial" pitchFamily="34" charset="0"/>
              <a:ea typeface="宋体" pitchFamily="2" charset="-122"/>
            </a:endParaRPr>
          </a:p>
        </p:txBody>
      </p:sp>
      <p:pic>
        <p:nvPicPr>
          <p:cNvPr id="5" name="Picture 4"/>
          <p:cNvPicPr>
            <a:picLocks noChangeAspect="1" noChangeArrowheads="1"/>
          </p:cNvPicPr>
          <p:nvPr/>
        </p:nvPicPr>
        <p:blipFill>
          <a:blip r:embed="rId2"/>
          <a:srcRect l="23182" r="1817" b="41748"/>
          <a:stretch>
            <a:fillRect/>
          </a:stretch>
        </p:blipFill>
        <p:spPr bwMode="auto">
          <a:xfrm>
            <a:off x="2958705" y="3792565"/>
            <a:ext cx="3777971" cy="1785950"/>
          </a:xfrm>
          <a:prstGeom prst="rect">
            <a:avLst/>
          </a:prstGeom>
          <a:noFill/>
          <a:ln w="9525">
            <a:noFill/>
            <a:miter lim="800000"/>
            <a:headEnd/>
            <a:tailEnd/>
          </a:ln>
          <a:effectLst/>
        </p:spPr>
      </p:pic>
      <p:sp>
        <p:nvSpPr>
          <p:cNvPr id="11" name="矩形 10"/>
          <p:cNvSpPr/>
          <p:nvPr/>
        </p:nvSpPr>
        <p:spPr>
          <a:xfrm>
            <a:off x="1357290" y="3286124"/>
            <a:ext cx="3000396" cy="276999"/>
          </a:xfrm>
          <a:prstGeom prst="rect">
            <a:avLst/>
          </a:prstGeom>
        </p:spPr>
        <p:txBody>
          <a:bodyPr wrap="square">
            <a:spAutoFit/>
          </a:bodyPr>
          <a:lstStyle/>
          <a:p>
            <a:pPr indent="304800"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Program diagram  of  Filter Module</a:t>
            </a:r>
            <a:endParaRPr lang="en-US" altLang="zh-CN" sz="1200" dirty="0" smtClean="0">
              <a:latin typeface="Arial" pitchFamily="34" charset="0"/>
              <a:ea typeface="宋体" pitchFamily="2" charset="-122"/>
            </a:endParaRPr>
          </a:p>
        </p:txBody>
      </p:sp>
      <p:sp>
        <p:nvSpPr>
          <p:cNvPr id="12" name="矩形 11"/>
          <p:cNvSpPr/>
          <p:nvPr/>
        </p:nvSpPr>
        <p:spPr>
          <a:xfrm>
            <a:off x="5929322" y="3286124"/>
            <a:ext cx="2357454" cy="276999"/>
          </a:xfrm>
          <a:prstGeom prst="rect">
            <a:avLst/>
          </a:prstGeom>
        </p:spPr>
        <p:txBody>
          <a:bodyPr wrap="square">
            <a:spAutoFit/>
          </a:bodyPr>
          <a:lstStyle/>
          <a:p>
            <a:pPr indent="304800" fontAlgn="base">
              <a:spcBef>
                <a:spcPct val="0"/>
              </a:spcBef>
              <a:spcAft>
                <a:spcPct val="0"/>
              </a:spcAft>
            </a:pPr>
            <a:r>
              <a:rPr lang="en-US" altLang="zh-CN" sz="1200" dirty="0" smtClean="0">
                <a:latin typeface="Times New Roman" pitchFamily="18" charset="0"/>
                <a:ea typeface="宋体" pitchFamily="2" charset="-122"/>
                <a:cs typeface="Times New Roman" pitchFamily="18" charset="0"/>
              </a:rPr>
              <a:t>Configuration of  filter</a:t>
            </a:r>
            <a:endParaRPr lang="en-US" altLang="zh-CN" sz="1200" dirty="0" smtClean="0">
              <a:latin typeface="Arial" pitchFamily="34" charset="0"/>
              <a:ea typeface="宋体" pitchFamily="2" charset="-122"/>
            </a:endParaRPr>
          </a:p>
        </p:txBody>
      </p:sp>
      <p:sp>
        <p:nvSpPr>
          <p:cNvPr id="13" name="矩形 12"/>
          <p:cNvSpPr/>
          <p:nvPr/>
        </p:nvSpPr>
        <p:spPr>
          <a:xfrm>
            <a:off x="3326874" y="4792697"/>
            <a:ext cx="980910" cy="307777"/>
          </a:xfrm>
          <a:prstGeom prst="rect">
            <a:avLst/>
          </a:prstGeom>
        </p:spPr>
        <p:txBody>
          <a:bodyPr wrap="none">
            <a:spAutoFit/>
          </a:bodyPr>
          <a:lstStyle/>
          <a:p>
            <a:r>
              <a:rPr lang="en-US" altLang="zh-CN" sz="1400" b="1" dirty="0" smtClean="0">
                <a:solidFill>
                  <a:srgbClr val="FF0000"/>
                </a:solidFill>
                <a:latin typeface="Times New Roman" pitchFamily="18" charset="0"/>
                <a:ea typeface="宋体" pitchFamily="2" charset="-122"/>
                <a:cs typeface="Times New Roman" pitchFamily="18" charset="0"/>
              </a:rPr>
              <a:t>Total Slice</a:t>
            </a:r>
            <a:endParaRPr lang="zh-CN" altLang="en-US" sz="1400" b="1" dirty="0">
              <a:solidFill>
                <a:srgbClr val="FF0000"/>
              </a:solidFill>
            </a:endParaRPr>
          </a:p>
        </p:txBody>
      </p:sp>
      <p:cxnSp>
        <p:nvCxnSpPr>
          <p:cNvPr id="15" name="直接连接符 14"/>
          <p:cNvCxnSpPr/>
          <p:nvPr/>
        </p:nvCxnSpPr>
        <p:spPr>
          <a:xfrm>
            <a:off x="4307784" y="5007011"/>
            <a:ext cx="1214446" cy="15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24" y="1013098"/>
            <a:ext cx="5123324" cy="2344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2354572" y="1181944"/>
            <a:ext cx="489236" cy="230832"/>
          </a:xfrm>
          <a:prstGeom prst="rect">
            <a:avLst/>
          </a:prstGeom>
        </p:spPr>
        <p:txBody>
          <a:bodyPr wrap="none">
            <a:spAutoFit/>
          </a:bodyPr>
          <a:lstStyle/>
          <a:p>
            <a:r>
              <a:rPr lang="en-US" altLang="zh-CN" sz="900" dirty="0" smtClean="0">
                <a:solidFill>
                  <a:srgbClr val="FF0000"/>
                </a:solidFill>
                <a:latin typeface="Times New Roman" pitchFamily="18" charset="0"/>
                <a:ea typeface="宋体" pitchFamily="2" charset="-122"/>
                <a:cs typeface="Times New Roman" pitchFamily="18" charset="0"/>
              </a:rPr>
              <a:t>0.85M</a:t>
            </a:r>
            <a:endParaRPr lang="zh-CN" altLang="en-US" sz="900" dirty="0">
              <a:solidFill>
                <a:srgbClr val="FF0000"/>
              </a:solidFill>
            </a:endParaRPr>
          </a:p>
        </p:txBody>
      </p:sp>
      <p:sp>
        <p:nvSpPr>
          <p:cNvPr id="16" name="矩形 15"/>
          <p:cNvSpPr/>
          <p:nvPr/>
        </p:nvSpPr>
        <p:spPr>
          <a:xfrm>
            <a:off x="2411760" y="1844824"/>
            <a:ext cx="546945" cy="230832"/>
          </a:xfrm>
          <a:prstGeom prst="rect">
            <a:avLst/>
          </a:prstGeom>
        </p:spPr>
        <p:txBody>
          <a:bodyPr wrap="none">
            <a:spAutoFit/>
          </a:bodyPr>
          <a:lstStyle/>
          <a:p>
            <a:r>
              <a:rPr lang="en-US" altLang="zh-CN" sz="900" dirty="0" smtClean="0">
                <a:solidFill>
                  <a:srgbClr val="FF0000"/>
                </a:solidFill>
                <a:latin typeface="Times New Roman" pitchFamily="18" charset="0"/>
                <a:ea typeface="宋体" pitchFamily="2" charset="-122"/>
                <a:cs typeface="Times New Roman" pitchFamily="18" charset="0"/>
              </a:rPr>
              <a:t>1.275M</a:t>
            </a:r>
            <a:endParaRPr lang="zh-CN" altLang="en-US" sz="900" dirty="0">
              <a:solidFill>
                <a:srgbClr val="FF0000"/>
              </a:solidFill>
            </a:endParaRPr>
          </a:p>
        </p:txBody>
      </p:sp>
      <p:sp>
        <p:nvSpPr>
          <p:cNvPr id="17" name="矩形 16"/>
          <p:cNvSpPr/>
          <p:nvPr/>
        </p:nvSpPr>
        <p:spPr>
          <a:xfrm>
            <a:off x="2368871" y="2636912"/>
            <a:ext cx="546945" cy="230832"/>
          </a:xfrm>
          <a:prstGeom prst="rect">
            <a:avLst/>
          </a:prstGeom>
        </p:spPr>
        <p:txBody>
          <a:bodyPr wrap="none">
            <a:spAutoFit/>
          </a:bodyPr>
          <a:lstStyle/>
          <a:p>
            <a:r>
              <a:rPr lang="en-US" altLang="zh-CN" sz="900" dirty="0" smtClean="0">
                <a:solidFill>
                  <a:srgbClr val="FF0000"/>
                </a:solidFill>
                <a:latin typeface="Times New Roman" pitchFamily="18" charset="0"/>
                <a:ea typeface="宋体" pitchFamily="2" charset="-122"/>
                <a:cs typeface="Times New Roman" pitchFamily="18" charset="0"/>
              </a:rPr>
              <a:t>2.125M</a:t>
            </a:r>
            <a:endParaRPr lang="zh-CN" altLang="en-US" sz="900" dirty="0">
              <a:solidFill>
                <a:srgbClr val="FF0000"/>
              </a:solidFill>
            </a:endParaRPr>
          </a:p>
        </p:txBody>
      </p:sp>
      <p:pic>
        <p:nvPicPr>
          <p:cNvPr id="1026" name="Picture 2"/>
          <p:cNvPicPr>
            <a:picLocks noChangeAspect="1" noChangeArrowheads="1"/>
          </p:cNvPicPr>
          <p:nvPr/>
        </p:nvPicPr>
        <p:blipFill rotWithShape="1">
          <a:blip r:embed="rId4"/>
          <a:srcRect l="35294" t="28236" r="31910" b="17982"/>
          <a:stretch/>
        </p:blipFill>
        <p:spPr bwMode="auto">
          <a:xfrm>
            <a:off x="5762471" y="946035"/>
            <a:ext cx="2352829" cy="241152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AST plasma control_tm201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沉稳">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5243</TotalTime>
  <Words>907</Words>
  <Application>Microsoft Office PowerPoint</Application>
  <PresentationFormat>全屏显示(4:3)</PresentationFormat>
  <Paragraphs>257</Paragraphs>
  <Slides>18</Slides>
  <Notes>4</Notes>
  <HiddenSlides>0</HiddenSlides>
  <MMClips>0</MMClips>
  <ScaleCrop>false</ScaleCrop>
  <HeadingPairs>
    <vt:vector size="4" baseType="variant">
      <vt:variant>
        <vt:lpstr>主题</vt:lpstr>
      </vt:variant>
      <vt:variant>
        <vt:i4>1</vt:i4>
      </vt:variant>
      <vt:variant>
        <vt:lpstr>幻灯片标题</vt:lpstr>
      </vt:variant>
      <vt:variant>
        <vt:i4>18</vt:i4>
      </vt:variant>
    </vt:vector>
  </HeadingPairs>
  <TitlesOfParts>
    <vt:vector size="19" baseType="lpstr">
      <vt:lpstr>EAST plasma control_tm2011</vt:lpstr>
      <vt:lpstr>The Research and Implement of Real-Time Plasma Electron Density Calculations on EAST</vt:lpstr>
      <vt:lpstr>OUTLINE</vt:lpstr>
      <vt:lpstr>Background</vt:lpstr>
      <vt:lpstr>Introduction</vt:lpstr>
      <vt:lpstr>Prototype design</vt:lpstr>
      <vt:lpstr>OUTLINE</vt:lpstr>
      <vt:lpstr>Hardware structure</vt:lpstr>
      <vt:lpstr>Software architecture</vt:lpstr>
      <vt:lpstr>Program diagram and compile results</vt:lpstr>
      <vt:lpstr>Retroflexion module</vt:lpstr>
      <vt:lpstr>OUTLINE</vt:lpstr>
      <vt:lpstr>Bench test</vt:lpstr>
      <vt:lpstr>Experimental results</vt:lpstr>
      <vt:lpstr>OUTLINE</vt:lpstr>
      <vt:lpstr>Conclusions</vt:lpstr>
      <vt:lpstr>Acknowledgements</vt:lpstr>
      <vt:lpstr>References</vt:lpstr>
      <vt:lpstr>PowerPoint 演示文稿</vt:lpstr>
    </vt:vector>
  </TitlesOfParts>
  <Company>asipp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zhang</dc:creator>
  <cp:lastModifiedBy>zhang</cp:lastModifiedBy>
  <cp:revision>259</cp:revision>
  <dcterms:created xsi:type="dcterms:W3CDTF">2015-04-13T02:36:34Z</dcterms:created>
  <dcterms:modified xsi:type="dcterms:W3CDTF">2015-04-21T22:27:52Z</dcterms:modified>
</cp:coreProperties>
</file>